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0"/>
  </p:notesMasterIdLst>
  <p:sldIdLst>
    <p:sldId id="256" r:id="rId2"/>
    <p:sldId id="259" r:id="rId3"/>
    <p:sldId id="269" r:id="rId4"/>
    <p:sldId id="260" r:id="rId5"/>
    <p:sldId id="271" r:id="rId6"/>
    <p:sldId id="274" r:id="rId7"/>
    <p:sldId id="267" r:id="rId8"/>
    <p:sldId id="273" r:id="rId9"/>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B719659-7A3B-4818-B8E4-B4048E6EB28F}" type="datetimeFigureOut">
              <a:rPr kumimoji="1" lang="ja-JP" altLang="en-US" smtClean="0"/>
              <a:t>2020/4/21</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00C8CE8A-34F9-4CEE-ADE1-9378B5FF5D56}" type="slidenum">
              <a:rPr kumimoji="1" lang="ja-JP" altLang="en-US" smtClean="0"/>
              <a:t>‹#›</a:t>
            </a:fld>
            <a:endParaRPr kumimoji="1" lang="ja-JP" altLang="en-US"/>
          </a:p>
        </p:txBody>
      </p:sp>
    </p:spTree>
    <p:extLst>
      <p:ext uri="{BB962C8B-B14F-4D97-AF65-F5344CB8AC3E}">
        <p14:creationId xmlns:p14="http://schemas.microsoft.com/office/powerpoint/2010/main" val="9150914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0C8CE8A-34F9-4CEE-ADE1-9378B5FF5D56}" type="slidenum">
              <a:rPr kumimoji="1" lang="ja-JP" altLang="en-US" smtClean="0"/>
              <a:t>2</a:t>
            </a:fld>
            <a:endParaRPr kumimoji="1" lang="ja-JP" altLang="en-US" dirty="0"/>
          </a:p>
        </p:txBody>
      </p:sp>
    </p:spTree>
    <p:extLst>
      <p:ext uri="{BB962C8B-B14F-4D97-AF65-F5344CB8AC3E}">
        <p14:creationId xmlns:p14="http://schemas.microsoft.com/office/powerpoint/2010/main" val="1202911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0C8CE8A-34F9-4CEE-ADE1-9378B5FF5D56}" type="slidenum">
              <a:rPr kumimoji="1" lang="ja-JP" altLang="en-US" smtClean="0"/>
              <a:t>3</a:t>
            </a:fld>
            <a:endParaRPr kumimoji="1" lang="ja-JP" altLang="en-US" dirty="0"/>
          </a:p>
        </p:txBody>
      </p:sp>
    </p:spTree>
    <p:extLst>
      <p:ext uri="{BB962C8B-B14F-4D97-AF65-F5344CB8AC3E}">
        <p14:creationId xmlns:p14="http://schemas.microsoft.com/office/powerpoint/2010/main" val="3851945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0C8CE8A-34F9-4CEE-ADE1-9378B5FF5D56}" type="slidenum">
              <a:rPr kumimoji="1" lang="ja-JP" altLang="en-US" smtClean="0"/>
              <a:t>4</a:t>
            </a:fld>
            <a:endParaRPr kumimoji="1" lang="ja-JP" altLang="en-US" dirty="0"/>
          </a:p>
        </p:txBody>
      </p:sp>
    </p:spTree>
    <p:extLst>
      <p:ext uri="{BB962C8B-B14F-4D97-AF65-F5344CB8AC3E}">
        <p14:creationId xmlns:p14="http://schemas.microsoft.com/office/powerpoint/2010/main" val="620065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0C8CE8A-34F9-4CEE-ADE1-9378B5FF5D56}" type="slidenum">
              <a:rPr kumimoji="1" lang="ja-JP" altLang="en-US" smtClean="0"/>
              <a:t>5</a:t>
            </a:fld>
            <a:endParaRPr kumimoji="1" lang="ja-JP" altLang="en-US" dirty="0"/>
          </a:p>
        </p:txBody>
      </p:sp>
    </p:spTree>
    <p:extLst>
      <p:ext uri="{BB962C8B-B14F-4D97-AF65-F5344CB8AC3E}">
        <p14:creationId xmlns:p14="http://schemas.microsoft.com/office/powerpoint/2010/main" val="3853205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23C6CF7-8A2F-47A3-AB40-B68929545234}" type="datetime1">
              <a:rPr kumimoji="1" lang="ja-JP" altLang="en-US" smtClean="0"/>
              <a:t>2020/4/21</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公益社団法人　全国市街地再開発協会</a:t>
            </a:r>
          </a:p>
        </p:txBody>
      </p:sp>
      <p:sp>
        <p:nvSpPr>
          <p:cNvPr id="6" name="スライド番号プレースホルダー 5"/>
          <p:cNvSpPr>
            <a:spLocks noGrp="1"/>
          </p:cNvSpPr>
          <p:nvPr>
            <p:ph type="sldNum" sz="quarter" idx="12"/>
          </p:nvPr>
        </p:nvSpPr>
        <p:spPr/>
        <p:txBody>
          <a:bodyPr/>
          <a:lstStyle/>
          <a:p>
            <a:fld id="{DE27087A-2891-406D-8623-4D4FA7BF50A0}" type="slidenum">
              <a:rPr kumimoji="1" lang="ja-JP" altLang="en-US" smtClean="0"/>
              <a:t>‹#›</a:t>
            </a:fld>
            <a:endParaRPr kumimoji="1" lang="ja-JP" altLang="en-US"/>
          </a:p>
        </p:txBody>
      </p:sp>
    </p:spTree>
    <p:extLst>
      <p:ext uri="{BB962C8B-B14F-4D97-AF65-F5344CB8AC3E}">
        <p14:creationId xmlns:p14="http://schemas.microsoft.com/office/powerpoint/2010/main" val="24444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760B0C9-0AEB-44F7-B1C7-1515F25EC2A6}" type="datetime1">
              <a:rPr kumimoji="1" lang="ja-JP" altLang="en-US" smtClean="0"/>
              <a:t>2020/4/21</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公益社団法人　全国市街地再開発協会</a:t>
            </a:r>
          </a:p>
        </p:txBody>
      </p:sp>
      <p:sp>
        <p:nvSpPr>
          <p:cNvPr id="6" name="スライド番号プレースホルダー 5"/>
          <p:cNvSpPr>
            <a:spLocks noGrp="1"/>
          </p:cNvSpPr>
          <p:nvPr>
            <p:ph type="sldNum" sz="quarter" idx="12"/>
          </p:nvPr>
        </p:nvSpPr>
        <p:spPr/>
        <p:txBody>
          <a:bodyPr/>
          <a:lstStyle/>
          <a:p>
            <a:fld id="{DE27087A-2891-406D-8623-4D4FA7BF50A0}" type="slidenum">
              <a:rPr kumimoji="1" lang="ja-JP" altLang="en-US" smtClean="0"/>
              <a:t>‹#›</a:t>
            </a:fld>
            <a:endParaRPr kumimoji="1" lang="ja-JP" altLang="en-US"/>
          </a:p>
        </p:txBody>
      </p:sp>
    </p:spTree>
    <p:extLst>
      <p:ext uri="{BB962C8B-B14F-4D97-AF65-F5344CB8AC3E}">
        <p14:creationId xmlns:p14="http://schemas.microsoft.com/office/powerpoint/2010/main" val="2842736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FA5AA9D-3B55-407D-A5CB-050E10B10D7F}" type="datetime1">
              <a:rPr kumimoji="1" lang="ja-JP" altLang="en-US" smtClean="0"/>
              <a:t>2020/4/21</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公益社団法人　全国市街地再開発協会</a:t>
            </a:r>
          </a:p>
        </p:txBody>
      </p:sp>
      <p:sp>
        <p:nvSpPr>
          <p:cNvPr id="6" name="スライド番号プレースホルダー 5"/>
          <p:cNvSpPr>
            <a:spLocks noGrp="1"/>
          </p:cNvSpPr>
          <p:nvPr>
            <p:ph type="sldNum" sz="quarter" idx="12"/>
          </p:nvPr>
        </p:nvSpPr>
        <p:spPr/>
        <p:txBody>
          <a:bodyPr/>
          <a:lstStyle/>
          <a:p>
            <a:fld id="{DE27087A-2891-406D-8623-4D4FA7BF50A0}" type="slidenum">
              <a:rPr kumimoji="1" lang="ja-JP" altLang="en-US" smtClean="0"/>
              <a:t>‹#›</a:t>
            </a:fld>
            <a:endParaRPr kumimoji="1" lang="ja-JP" altLang="en-US"/>
          </a:p>
        </p:txBody>
      </p:sp>
    </p:spTree>
    <p:extLst>
      <p:ext uri="{BB962C8B-B14F-4D97-AF65-F5344CB8AC3E}">
        <p14:creationId xmlns:p14="http://schemas.microsoft.com/office/powerpoint/2010/main" val="3357808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78736EF-B719-467A-AD0E-432505E9A8BC}" type="datetime1">
              <a:rPr kumimoji="1" lang="ja-JP" altLang="en-US" smtClean="0"/>
              <a:t>2020/4/21</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公益社団法人　全国市街地再開発協会</a:t>
            </a:r>
          </a:p>
        </p:txBody>
      </p:sp>
      <p:sp>
        <p:nvSpPr>
          <p:cNvPr id="6" name="スライド番号プレースホルダー 5"/>
          <p:cNvSpPr>
            <a:spLocks noGrp="1"/>
          </p:cNvSpPr>
          <p:nvPr>
            <p:ph type="sldNum" sz="quarter" idx="12"/>
          </p:nvPr>
        </p:nvSpPr>
        <p:spPr/>
        <p:txBody>
          <a:bodyPr/>
          <a:lstStyle/>
          <a:p>
            <a:fld id="{DE27087A-2891-406D-8623-4D4FA7BF50A0}" type="slidenum">
              <a:rPr kumimoji="1" lang="ja-JP" altLang="en-US" smtClean="0"/>
              <a:t>‹#›</a:t>
            </a:fld>
            <a:endParaRPr kumimoji="1" lang="ja-JP" altLang="en-US"/>
          </a:p>
        </p:txBody>
      </p:sp>
    </p:spTree>
    <p:extLst>
      <p:ext uri="{BB962C8B-B14F-4D97-AF65-F5344CB8AC3E}">
        <p14:creationId xmlns:p14="http://schemas.microsoft.com/office/powerpoint/2010/main" val="755315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3B76EC2-AC98-4886-AB15-A332936C3DC5}" type="datetime1">
              <a:rPr kumimoji="1" lang="ja-JP" altLang="en-US" smtClean="0"/>
              <a:t>2020/4/21</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公益社団法人　全国市街地再開発協会</a:t>
            </a:r>
          </a:p>
        </p:txBody>
      </p:sp>
      <p:sp>
        <p:nvSpPr>
          <p:cNvPr id="6" name="スライド番号プレースホルダー 5"/>
          <p:cNvSpPr>
            <a:spLocks noGrp="1"/>
          </p:cNvSpPr>
          <p:nvPr>
            <p:ph type="sldNum" sz="quarter" idx="12"/>
          </p:nvPr>
        </p:nvSpPr>
        <p:spPr/>
        <p:txBody>
          <a:bodyPr/>
          <a:lstStyle/>
          <a:p>
            <a:fld id="{DE27087A-2891-406D-8623-4D4FA7BF50A0}" type="slidenum">
              <a:rPr kumimoji="1" lang="ja-JP" altLang="en-US" smtClean="0"/>
              <a:t>‹#›</a:t>
            </a:fld>
            <a:endParaRPr kumimoji="1" lang="ja-JP" altLang="en-US"/>
          </a:p>
        </p:txBody>
      </p:sp>
    </p:spTree>
    <p:extLst>
      <p:ext uri="{BB962C8B-B14F-4D97-AF65-F5344CB8AC3E}">
        <p14:creationId xmlns:p14="http://schemas.microsoft.com/office/powerpoint/2010/main" val="1475864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F1DA559-9A33-4F74-88BD-35AADC97AAD7}" type="datetime1">
              <a:rPr kumimoji="1" lang="ja-JP" altLang="en-US" smtClean="0"/>
              <a:t>2020/4/21</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公益社団法人　全国市街地再開発協会</a:t>
            </a:r>
          </a:p>
        </p:txBody>
      </p:sp>
      <p:sp>
        <p:nvSpPr>
          <p:cNvPr id="7" name="スライド番号プレースホルダー 6"/>
          <p:cNvSpPr>
            <a:spLocks noGrp="1"/>
          </p:cNvSpPr>
          <p:nvPr>
            <p:ph type="sldNum" sz="quarter" idx="12"/>
          </p:nvPr>
        </p:nvSpPr>
        <p:spPr/>
        <p:txBody>
          <a:bodyPr/>
          <a:lstStyle/>
          <a:p>
            <a:fld id="{DE27087A-2891-406D-8623-4D4FA7BF50A0}" type="slidenum">
              <a:rPr kumimoji="1" lang="ja-JP" altLang="en-US" smtClean="0"/>
              <a:t>‹#›</a:t>
            </a:fld>
            <a:endParaRPr kumimoji="1" lang="ja-JP" altLang="en-US"/>
          </a:p>
        </p:txBody>
      </p:sp>
    </p:spTree>
    <p:extLst>
      <p:ext uri="{BB962C8B-B14F-4D97-AF65-F5344CB8AC3E}">
        <p14:creationId xmlns:p14="http://schemas.microsoft.com/office/powerpoint/2010/main" val="2503816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6155268-2E69-49C9-BC90-C0A4EEC38734}" type="datetime1">
              <a:rPr kumimoji="1" lang="ja-JP" altLang="en-US" smtClean="0"/>
              <a:t>2020/4/21</a:t>
            </a:fld>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a:t>公益社団法人　全国市街地再開発協会</a:t>
            </a:r>
          </a:p>
        </p:txBody>
      </p:sp>
      <p:sp>
        <p:nvSpPr>
          <p:cNvPr id="9" name="スライド番号プレースホルダー 8"/>
          <p:cNvSpPr>
            <a:spLocks noGrp="1"/>
          </p:cNvSpPr>
          <p:nvPr>
            <p:ph type="sldNum" sz="quarter" idx="12"/>
          </p:nvPr>
        </p:nvSpPr>
        <p:spPr/>
        <p:txBody>
          <a:bodyPr/>
          <a:lstStyle/>
          <a:p>
            <a:fld id="{DE27087A-2891-406D-8623-4D4FA7BF50A0}" type="slidenum">
              <a:rPr kumimoji="1" lang="ja-JP" altLang="en-US" smtClean="0"/>
              <a:t>‹#›</a:t>
            </a:fld>
            <a:endParaRPr kumimoji="1" lang="ja-JP" altLang="en-US"/>
          </a:p>
        </p:txBody>
      </p:sp>
    </p:spTree>
    <p:extLst>
      <p:ext uri="{BB962C8B-B14F-4D97-AF65-F5344CB8AC3E}">
        <p14:creationId xmlns:p14="http://schemas.microsoft.com/office/powerpoint/2010/main" val="3637721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75D1608-97CD-47C5-AF51-5EC7A7F3FC82}" type="datetime1">
              <a:rPr kumimoji="1" lang="ja-JP" altLang="en-US" smtClean="0"/>
              <a:t>2020/4/21</a:t>
            </a:fld>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a:t>公益社団法人　全国市街地再開発協会</a:t>
            </a:r>
          </a:p>
        </p:txBody>
      </p:sp>
      <p:sp>
        <p:nvSpPr>
          <p:cNvPr id="5" name="スライド番号プレースホルダー 4"/>
          <p:cNvSpPr>
            <a:spLocks noGrp="1"/>
          </p:cNvSpPr>
          <p:nvPr>
            <p:ph type="sldNum" sz="quarter" idx="12"/>
          </p:nvPr>
        </p:nvSpPr>
        <p:spPr/>
        <p:txBody>
          <a:bodyPr/>
          <a:lstStyle/>
          <a:p>
            <a:fld id="{DE27087A-2891-406D-8623-4D4FA7BF50A0}" type="slidenum">
              <a:rPr kumimoji="1" lang="ja-JP" altLang="en-US" smtClean="0"/>
              <a:t>‹#›</a:t>
            </a:fld>
            <a:endParaRPr kumimoji="1" lang="ja-JP" altLang="en-US"/>
          </a:p>
        </p:txBody>
      </p:sp>
    </p:spTree>
    <p:extLst>
      <p:ext uri="{BB962C8B-B14F-4D97-AF65-F5344CB8AC3E}">
        <p14:creationId xmlns:p14="http://schemas.microsoft.com/office/powerpoint/2010/main" val="2819845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5443E4B-6044-4812-B0A6-8616AC228FC9}" type="datetime1">
              <a:rPr kumimoji="1" lang="ja-JP" altLang="en-US" smtClean="0"/>
              <a:t>2020/4/21</a:t>
            </a:fld>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a:t>公益社団法人　全国市街地再開発協会</a:t>
            </a:r>
          </a:p>
        </p:txBody>
      </p:sp>
      <p:sp>
        <p:nvSpPr>
          <p:cNvPr id="4" name="スライド番号プレースホルダー 3"/>
          <p:cNvSpPr>
            <a:spLocks noGrp="1"/>
          </p:cNvSpPr>
          <p:nvPr>
            <p:ph type="sldNum" sz="quarter" idx="12"/>
          </p:nvPr>
        </p:nvSpPr>
        <p:spPr/>
        <p:txBody>
          <a:bodyPr/>
          <a:lstStyle/>
          <a:p>
            <a:fld id="{DE27087A-2891-406D-8623-4D4FA7BF50A0}" type="slidenum">
              <a:rPr kumimoji="1" lang="ja-JP" altLang="en-US" smtClean="0"/>
              <a:t>‹#›</a:t>
            </a:fld>
            <a:endParaRPr kumimoji="1" lang="ja-JP" altLang="en-US"/>
          </a:p>
        </p:txBody>
      </p:sp>
    </p:spTree>
    <p:extLst>
      <p:ext uri="{BB962C8B-B14F-4D97-AF65-F5344CB8AC3E}">
        <p14:creationId xmlns:p14="http://schemas.microsoft.com/office/powerpoint/2010/main" val="4160101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8106790-64C5-4C8E-BFD8-AAF2D8145E27}" type="datetime1">
              <a:rPr kumimoji="1" lang="ja-JP" altLang="en-US" smtClean="0"/>
              <a:t>2020/4/21</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公益社団法人　全国市街地再開発協会</a:t>
            </a:r>
          </a:p>
        </p:txBody>
      </p:sp>
      <p:sp>
        <p:nvSpPr>
          <p:cNvPr id="7" name="スライド番号プレースホルダー 6"/>
          <p:cNvSpPr>
            <a:spLocks noGrp="1"/>
          </p:cNvSpPr>
          <p:nvPr>
            <p:ph type="sldNum" sz="quarter" idx="12"/>
          </p:nvPr>
        </p:nvSpPr>
        <p:spPr/>
        <p:txBody>
          <a:bodyPr/>
          <a:lstStyle/>
          <a:p>
            <a:fld id="{DE27087A-2891-406D-8623-4D4FA7BF50A0}" type="slidenum">
              <a:rPr kumimoji="1" lang="ja-JP" altLang="en-US" smtClean="0"/>
              <a:t>‹#›</a:t>
            </a:fld>
            <a:endParaRPr kumimoji="1" lang="ja-JP" altLang="en-US"/>
          </a:p>
        </p:txBody>
      </p:sp>
    </p:spTree>
    <p:extLst>
      <p:ext uri="{BB962C8B-B14F-4D97-AF65-F5344CB8AC3E}">
        <p14:creationId xmlns:p14="http://schemas.microsoft.com/office/powerpoint/2010/main" val="410521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CFB5670-4ECC-4F1F-8E0D-535D966BD317}" type="datetime1">
              <a:rPr kumimoji="1" lang="ja-JP" altLang="en-US" smtClean="0"/>
              <a:t>2020/4/21</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公益社団法人　全国市街地再開発協会</a:t>
            </a:r>
          </a:p>
        </p:txBody>
      </p:sp>
      <p:sp>
        <p:nvSpPr>
          <p:cNvPr id="7" name="スライド番号プレースホルダー 6"/>
          <p:cNvSpPr>
            <a:spLocks noGrp="1"/>
          </p:cNvSpPr>
          <p:nvPr>
            <p:ph type="sldNum" sz="quarter" idx="12"/>
          </p:nvPr>
        </p:nvSpPr>
        <p:spPr/>
        <p:txBody>
          <a:bodyPr/>
          <a:lstStyle/>
          <a:p>
            <a:fld id="{DE27087A-2891-406D-8623-4D4FA7BF50A0}" type="slidenum">
              <a:rPr kumimoji="1" lang="ja-JP" altLang="en-US" smtClean="0"/>
              <a:t>‹#›</a:t>
            </a:fld>
            <a:endParaRPr kumimoji="1" lang="ja-JP" altLang="en-US"/>
          </a:p>
        </p:txBody>
      </p:sp>
    </p:spTree>
    <p:extLst>
      <p:ext uri="{BB962C8B-B14F-4D97-AF65-F5344CB8AC3E}">
        <p14:creationId xmlns:p14="http://schemas.microsoft.com/office/powerpoint/2010/main" val="698928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34EA8-7828-49D0-9991-3F050EDC4A3D}" type="datetime1">
              <a:rPr kumimoji="1" lang="ja-JP" altLang="en-US" smtClean="0"/>
              <a:t>2020/4/21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a:t>公益社団法人　全国市街地再開発協会</a:t>
            </a: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27087A-2891-406D-8623-4D4FA7BF50A0}" type="slidenum">
              <a:rPr kumimoji="1" lang="ja-JP" altLang="en-US" smtClean="0"/>
              <a:t>‹#›</a:t>
            </a:fld>
            <a:endParaRPr kumimoji="1" lang="ja-JP" altLang="en-US"/>
          </a:p>
        </p:txBody>
      </p:sp>
    </p:spTree>
    <p:extLst>
      <p:ext uri="{BB962C8B-B14F-4D97-AF65-F5344CB8AC3E}">
        <p14:creationId xmlns:p14="http://schemas.microsoft.com/office/powerpoint/2010/main" val="374882434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uraja.or.jp/support/assurance/doc/a_finance.pdf" TargetMode="External"/><Relationship Id="rId2" Type="http://schemas.openxmlformats.org/officeDocument/2006/relationships/hyperlink" Target="https://www.uraja.or.jp/support/assurance/a_procedure_councel.html"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タイトル 3"/>
          <p:cNvSpPr>
            <a:spLocks noGrp="1"/>
          </p:cNvSpPr>
          <p:nvPr>
            <p:ph type="ctrTitle"/>
          </p:nvPr>
        </p:nvSpPr>
        <p:spPr>
          <a:xfrm>
            <a:off x="1524000" y="1122363"/>
            <a:ext cx="9144000" cy="1414775"/>
          </a:xfrm>
        </p:spPr>
        <p:txBody>
          <a:bodyPr>
            <a:normAutofit/>
          </a:bodyPr>
          <a:lstStyle/>
          <a:p>
            <a:r>
              <a:rPr kumimoji="1" lang="ja-JP" altLang="en-US" sz="40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民間再開発促進基金による</a:t>
            </a:r>
            <a:br>
              <a:rPr kumimoji="1" lang="en-US" altLang="ja-JP" sz="40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br>
            <a:r>
              <a:rPr lang="ja-JP" altLang="en-US" sz="40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債務保証制度の概要と活用事例</a:t>
            </a:r>
            <a:endParaRPr kumimoji="1" lang="ja-JP" altLang="en-US" sz="40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5" name="サブタイトル 4"/>
          <p:cNvSpPr>
            <a:spLocks noGrp="1"/>
          </p:cNvSpPr>
          <p:nvPr>
            <p:ph type="subTitle" idx="1"/>
          </p:nvPr>
        </p:nvSpPr>
        <p:spPr>
          <a:xfrm>
            <a:off x="1524000" y="3602037"/>
            <a:ext cx="9144000" cy="1984723"/>
          </a:xfrm>
        </p:spPr>
        <p:txBody>
          <a:bodyPr>
            <a:normAutofit/>
          </a:bodyPr>
          <a:lstStyle/>
          <a:p>
            <a:r>
              <a:rPr lang="ja-JP" altLang="en-US" sz="2000" dirty="0">
                <a:effectLst>
                  <a:outerShdw blurRad="38100" dist="38100" dir="2700000" algn="tl">
                    <a:srgbClr val="000000">
                      <a:alpha val="43137"/>
                    </a:srgbClr>
                  </a:outerShdw>
                </a:effectLst>
              </a:rPr>
              <a:t>市街地再開発事業等の事業化にかかる金融機関借入支援制度</a:t>
            </a:r>
            <a:endParaRPr lang="en-US" altLang="ja-JP" sz="2000" dirty="0">
              <a:effectLst>
                <a:outerShdw blurRad="38100" dist="38100" dir="2700000" algn="tl">
                  <a:srgbClr val="000000">
                    <a:alpha val="43137"/>
                  </a:srgbClr>
                </a:outerShdw>
              </a:effectLst>
            </a:endParaRPr>
          </a:p>
          <a:p>
            <a:r>
              <a:rPr kumimoji="1" lang="ja-JP" altLang="en-US" sz="2800" dirty="0">
                <a:effectLst>
                  <a:outerShdw blurRad="38100" dist="38100" dir="2700000" algn="tl">
                    <a:srgbClr val="000000">
                      <a:alpha val="43137"/>
                    </a:srgbClr>
                  </a:outerShdw>
                </a:effectLst>
              </a:rPr>
              <a:t>令和</a:t>
            </a:r>
            <a:r>
              <a:rPr kumimoji="1" lang="en-US" altLang="ja-JP" sz="2800" dirty="0">
                <a:effectLst>
                  <a:outerShdw blurRad="38100" dist="38100" dir="2700000" algn="tl">
                    <a:srgbClr val="000000">
                      <a:alpha val="43137"/>
                    </a:srgbClr>
                  </a:outerShdw>
                </a:effectLst>
              </a:rPr>
              <a:t>2</a:t>
            </a:r>
            <a:r>
              <a:rPr kumimoji="1" lang="ja-JP" altLang="en-US" sz="2800" dirty="0">
                <a:effectLst>
                  <a:outerShdw blurRad="38100" dist="38100" dir="2700000" algn="tl">
                    <a:srgbClr val="000000">
                      <a:alpha val="43137"/>
                    </a:srgbClr>
                  </a:outerShdw>
                </a:effectLst>
              </a:rPr>
              <a:t>年</a:t>
            </a:r>
            <a:r>
              <a:rPr kumimoji="1" lang="en-US" altLang="ja-JP" sz="2800" dirty="0">
                <a:effectLst>
                  <a:outerShdw blurRad="38100" dist="38100" dir="2700000" algn="tl">
                    <a:srgbClr val="000000">
                      <a:alpha val="43137"/>
                    </a:srgbClr>
                  </a:outerShdw>
                </a:effectLst>
              </a:rPr>
              <a:t>3</a:t>
            </a:r>
            <a:r>
              <a:rPr kumimoji="1" lang="ja-JP" altLang="en-US" sz="2800" dirty="0">
                <a:effectLst>
                  <a:outerShdw blurRad="38100" dist="38100" dir="2700000" algn="tl">
                    <a:srgbClr val="000000">
                      <a:alpha val="43137"/>
                    </a:srgbClr>
                  </a:outerShdw>
                </a:effectLst>
              </a:rPr>
              <a:t>月</a:t>
            </a:r>
            <a:endParaRPr kumimoji="1" lang="en-US" altLang="ja-JP" sz="2800" dirty="0">
              <a:effectLst>
                <a:outerShdw blurRad="38100" dist="38100" dir="2700000" algn="tl">
                  <a:srgbClr val="000000">
                    <a:alpha val="43137"/>
                  </a:srgbClr>
                </a:outerShdw>
              </a:effectLst>
            </a:endParaRPr>
          </a:p>
          <a:p>
            <a:r>
              <a:rPr lang="ja-JP" altLang="en-US" sz="2800" dirty="0">
                <a:effectLst>
                  <a:outerShdw blurRad="38100" dist="38100" dir="2700000" algn="tl">
                    <a:srgbClr val="000000">
                      <a:alpha val="43137"/>
                    </a:srgbClr>
                  </a:outerShdw>
                </a:effectLst>
              </a:rPr>
              <a:t>公益社団法人　全国市街地再開発協会</a:t>
            </a:r>
            <a:endParaRPr kumimoji="1" lang="ja-JP" alt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3394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0" y="12701"/>
            <a:ext cx="12191999" cy="437840"/>
          </a:xfrm>
          <a:prstGeom prst="rect">
            <a:avLst/>
          </a:prstGeom>
          <a:solidFill>
            <a:srgbClr val="FFFF99"/>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t>１．</a:t>
            </a:r>
            <a:r>
              <a:rPr lang="ja-JP" altLang="en-US" dirty="0">
                <a:latin typeface="+mn-ea"/>
              </a:rPr>
              <a:t>債務保証制度の概要</a:t>
            </a:r>
          </a:p>
        </p:txBody>
      </p:sp>
      <p:sp>
        <p:nvSpPr>
          <p:cNvPr id="2" name="正方形/長方形 1"/>
          <p:cNvSpPr/>
          <p:nvPr/>
        </p:nvSpPr>
        <p:spPr>
          <a:xfrm>
            <a:off x="287627" y="577835"/>
            <a:ext cx="11616744" cy="11221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a:ln w="0"/>
                <a:solidFill>
                  <a:schemeClr val="tx1"/>
                </a:solidFill>
              </a:rPr>
              <a:t>　公益社団法人全国市街地再開発協会が、民間出捐金により造成した民間再開発促進基金により行う債務保証制度。</a:t>
            </a:r>
            <a:endParaRPr kumimoji="1" lang="en-US" altLang="ja-JP" sz="1600" dirty="0">
              <a:ln w="0"/>
              <a:solidFill>
                <a:schemeClr val="tx1"/>
              </a:solidFill>
            </a:endParaRPr>
          </a:p>
          <a:p>
            <a:r>
              <a:rPr kumimoji="1" lang="ja-JP" altLang="en-US" sz="1600" dirty="0">
                <a:ln w="0"/>
                <a:solidFill>
                  <a:schemeClr val="tx1"/>
                </a:solidFill>
              </a:rPr>
              <a:t>　市街地再開発事業、マンション建替え事業等を行う組合やその準備組織の信用を補完し、準備段階に必要となる調査設計計画費等の初動期の資金調達</a:t>
            </a:r>
            <a:r>
              <a:rPr lang="ja-JP" altLang="en-US" sz="1600" dirty="0">
                <a:ln w="0"/>
                <a:solidFill>
                  <a:schemeClr val="tx1"/>
                </a:solidFill>
              </a:rPr>
              <a:t>を円滑化するため、基金を担保として金融機関による融資の債務保証を行います。</a:t>
            </a:r>
            <a:endParaRPr kumimoji="1" lang="ja-JP" altLang="en-US" sz="1600" dirty="0">
              <a:ln w="0"/>
              <a:solidFill>
                <a:schemeClr val="tx1"/>
              </a:solidFill>
            </a:endParaRPr>
          </a:p>
        </p:txBody>
      </p:sp>
      <p:pic>
        <p:nvPicPr>
          <p:cNvPr id="6" name="図 5"/>
          <p:cNvPicPr>
            <a:picLocks noChangeAspect="1"/>
          </p:cNvPicPr>
          <p:nvPr/>
        </p:nvPicPr>
        <p:blipFill>
          <a:blip r:embed="rId3"/>
          <a:stretch>
            <a:fillRect/>
          </a:stretch>
        </p:blipFill>
        <p:spPr>
          <a:xfrm>
            <a:off x="1529906" y="2036565"/>
            <a:ext cx="8131512" cy="4308480"/>
          </a:xfrm>
          <a:prstGeom prst="rect">
            <a:avLst/>
          </a:prstGeom>
        </p:spPr>
      </p:pic>
    </p:spTree>
    <p:extLst>
      <p:ext uri="{BB962C8B-B14F-4D97-AF65-F5344CB8AC3E}">
        <p14:creationId xmlns:p14="http://schemas.microsoft.com/office/powerpoint/2010/main" val="2174981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0" y="12701"/>
            <a:ext cx="12191999" cy="437840"/>
          </a:xfrm>
          <a:prstGeom prst="rect">
            <a:avLst/>
          </a:prstGeom>
          <a:solidFill>
            <a:srgbClr val="FFFF99"/>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t>２．</a:t>
            </a:r>
            <a:r>
              <a:rPr lang="ja-JP" altLang="en-US" dirty="0">
                <a:latin typeface="+mn-ea"/>
              </a:rPr>
              <a:t>市街地再開発事業等の初動期の資金調達</a:t>
            </a:r>
          </a:p>
        </p:txBody>
      </p:sp>
      <p:sp>
        <p:nvSpPr>
          <p:cNvPr id="7" name="正方形/長方形 6"/>
          <p:cNvSpPr/>
          <p:nvPr/>
        </p:nvSpPr>
        <p:spPr>
          <a:xfrm>
            <a:off x="295422" y="450540"/>
            <a:ext cx="11535507" cy="130706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a:ln w="0"/>
                <a:solidFill>
                  <a:schemeClr val="tx1"/>
                </a:solidFill>
              </a:rPr>
              <a:t>　　市街地再開発事業、マンション建替え事業等の事業資金は、①　組合構成員などの負担金や②　新築建物の一部＝保留床の売却代金さらには③　国や地方公共団体の補助金などによる資金調達で賄われます。</a:t>
            </a:r>
            <a:endParaRPr kumimoji="1" lang="en-US" altLang="ja-JP" sz="1600" dirty="0">
              <a:ln w="0"/>
              <a:solidFill>
                <a:schemeClr val="tx1"/>
              </a:solidFill>
            </a:endParaRPr>
          </a:p>
          <a:p>
            <a:r>
              <a:rPr lang="ja-JP" altLang="en-US" sz="1600" dirty="0">
                <a:ln w="0"/>
                <a:solidFill>
                  <a:schemeClr val="tx1"/>
                </a:solidFill>
              </a:rPr>
              <a:t>　これらの資金調達の一部は立替金などとして先行して支払われる場合もありますが、調査・設計事業の完了後、権利変換認可後や工事進捗に伴う出来高払いの工事代金に対応した支払いなどの事後払いとなる場合があり、この間の資金繰りとして金融機関からの借入金が必要となります。（下図参照）</a:t>
            </a:r>
            <a:endParaRPr kumimoji="1" lang="ja-JP" altLang="en-US" sz="1600" dirty="0">
              <a:ln w="0"/>
              <a:solidFill>
                <a:schemeClr val="tx1"/>
              </a:solidFill>
            </a:endParaRPr>
          </a:p>
        </p:txBody>
      </p:sp>
      <p:sp>
        <p:nvSpPr>
          <p:cNvPr id="8" name="正方形/長方形 7"/>
          <p:cNvSpPr/>
          <p:nvPr/>
        </p:nvSpPr>
        <p:spPr>
          <a:xfrm>
            <a:off x="673223" y="5810270"/>
            <a:ext cx="10998819" cy="10350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a:ln w="0"/>
                <a:solidFill>
                  <a:schemeClr val="tx1"/>
                </a:solidFill>
              </a:rPr>
              <a:t>　　借入金としての資金調達となりますので事業の進捗による返済の確実性が前提となります。また、準備組合段階では法人格がないこと、権利変換前には組合固有の資産もないこ</a:t>
            </a:r>
            <a:r>
              <a:rPr lang="ja-JP" altLang="en-US" sz="1600" dirty="0">
                <a:ln w="0"/>
                <a:solidFill>
                  <a:schemeClr val="tx1"/>
                </a:solidFill>
              </a:rPr>
              <a:t>と、さらには</a:t>
            </a:r>
            <a:r>
              <a:rPr kumimoji="1" lang="ja-JP" altLang="en-US" sz="1600" dirty="0">
                <a:ln w="0"/>
                <a:solidFill>
                  <a:schemeClr val="tx1"/>
                </a:solidFill>
              </a:rPr>
              <a:t>関係者が多く、事業環境の変化などで遅延、変更を生じる懸念もあることから</a:t>
            </a:r>
            <a:r>
              <a:rPr lang="ja-JP" altLang="en-US" sz="1600" dirty="0">
                <a:ln w="0"/>
                <a:solidFill>
                  <a:schemeClr val="tx1"/>
                </a:solidFill>
              </a:rPr>
              <a:t>、再開発事業に精通し、地方公共団体担当部署との連携を図れる当協会の債務保証により金融機関からの融資が円滑となります。</a:t>
            </a:r>
            <a:endParaRPr kumimoji="1" lang="ja-JP" altLang="en-US" sz="1600" dirty="0">
              <a:ln w="0"/>
              <a:solidFill>
                <a:schemeClr val="tx1"/>
              </a:solidFill>
            </a:endParaRPr>
          </a:p>
        </p:txBody>
      </p:sp>
      <p:pic>
        <p:nvPicPr>
          <p:cNvPr id="9" name="図 8"/>
          <p:cNvPicPr>
            <a:picLocks noChangeAspect="1"/>
          </p:cNvPicPr>
          <p:nvPr/>
        </p:nvPicPr>
        <p:blipFill>
          <a:blip r:embed="rId3"/>
          <a:stretch>
            <a:fillRect/>
          </a:stretch>
        </p:blipFill>
        <p:spPr>
          <a:xfrm>
            <a:off x="1370758" y="1757606"/>
            <a:ext cx="9603747" cy="4052664"/>
          </a:xfrm>
          <a:prstGeom prst="rect">
            <a:avLst/>
          </a:prstGeom>
        </p:spPr>
      </p:pic>
    </p:spTree>
    <p:extLst>
      <p:ext uri="{BB962C8B-B14F-4D97-AF65-F5344CB8AC3E}">
        <p14:creationId xmlns:p14="http://schemas.microsoft.com/office/powerpoint/2010/main" val="421632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0" y="0"/>
            <a:ext cx="11297265" cy="481932"/>
          </a:xfrm>
          <a:prstGeom prst="rect">
            <a:avLst/>
          </a:prstGeom>
          <a:solidFill>
            <a:srgbClr val="FFFF99"/>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t>３．　債務保証制度の要件</a:t>
            </a:r>
            <a:endParaRPr lang="ja-JP" altLang="en-US" sz="2400" dirty="0">
              <a:latin typeface="+mn-ea"/>
            </a:endParaRPr>
          </a:p>
        </p:txBody>
      </p:sp>
      <p:pic>
        <p:nvPicPr>
          <p:cNvPr id="3" name="図 2"/>
          <p:cNvPicPr>
            <a:picLocks noChangeAspect="1"/>
          </p:cNvPicPr>
          <p:nvPr/>
        </p:nvPicPr>
        <p:blipFill>
          <a:blip r:embed="rId3"/>
          <a:stretch>
            <a:fillRect/>
          </a:stretch>
        </p:blipFill>
        <p:spPr>
          <a:xfrm>
            <a:off x="0" y="481932"/>
            <a:ext cx="11849596" cy="6376068"/>
          </a:xfrm>
          <a:prstGeom prst="rect">
            <a:avLst/>
          </a:prstGeom>
        </p:spPr>
      </p:pic>
    </p:spTree>
    <p:extLst>
      <p:ext uri="{BB962C8B-B14F-4D97-AF65-F5344CB8AC3E}">
        <p14:creationId xmlns:p14="http://schemas.microsoft.com/office/powerpoint/2010/main" val="2291875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92000"/>
          </a:schemeClr>
        </a:solidFill>
        <a:effectLst/>
      </p:bgPr>
    </p:bg>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0" y="0"/>
            <a:ext cx="11297265" cy="481932"/>
          </a:xfrm>
          <a:prstGeom prst="rect">
            <a:avLst/>
          </a:prstGeom>
          <a:solidFill>
            <a:srgbClr val="FFFF99"/>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t>４．　債務保証制度の利用実績</a:t>
            </a:r>
            <a:endParaRPr lang="en-US" altLang="ja-JP" sz="2400" dirty="0"/>
          </a:p>
          <a:p>
            <a:pPr marL="0" indent="0">
              <a:buNone/>
            </a:pPr>
            <a:endParaRPr lang="ja-JP" altLang="en-US" sz="2400" dirty="0">
              <a:latin typeface="+mn-ea"/>
            </a:endParaRPr>
          </a:p>
        </p:txBody>
      </p:sp>
      <p:pic>
        <p:nvPicPr>
          <p:cNvPr id="4" name="図 3"/>
          <p:cNvPicPr>
            <a:picLocks noChangeAspect="1"/>
          </p:cNvPicPr>
          <p:nvPr/>
        </p:nvPicPr>
        <p:blipFill>
          <a:blip r:embed="rId3"/>
          <a:stretch>
            <a:fillRect/>
          </a:stretch>
        </p:blipFill>
        <p:spPr>
          <a:xfrm>
            <a:off x="2704000" y="2449145"/>
            <a:ext cx="6540362" cy="4408855"/>
          </a:xfrm>
          <a:prstGeom prst="rect">
            <a:avLst/>
          </a:prstGeom>
        </p:spPr>
      </p:pic>
      <p:pic>
        <p:nvPicPr>
          <p:cNvPr id="6" name="図 5"/>
          <p:cNvPicPr>
            <a:picLocks noChangeAspect="1"/>
          </p:cNvPicPr>
          <p:nvPr/>
        </p:nvPicPr>
        <p:blipFill>
          <a:blip r:embed="rId4"/>
          <a:stretch>
            <a:fillRect/>
          </a:stretch>
        </p:blipFill>
        <p:spPr>
          <a:xfrm>
            <a:off x="6370168" y="5040351"/>
            <a:ext cx="1263551" cy="345688"/>
          </a:xfrm>
          <a:prstGeom prst="rect">
            <a:avLst/>
          </a:prstGeom>
        </p:spPr>
      </p:pic>
      <p:pic>
        <p:nvPicPr>
          <p:cNvPr id="8" name="図 7"/>
          <p:cNvPicPr>
            <a:picLocks noChangeAspect="1"/>
          </p:cNvPicPr>
          <p:nvPr/>
        </p:nvPicPr>
        <p:blipFill>
          <a:blip r:embed="rId5"/>
          <a:stretch>
            <a:fillRect/>
          </a:stretch>
        </p:blipFill>
        <p:spPr>
          <a:xfrm>
            <a:off x="0" y="481932"/>
            <a:ext cx="9244361" cy="1967213"/>
          </a:xfrm>
          <a:prstGeom prst="rect">
            <a:avLst/>
          </a:prstGeom>
        </p:spPr>
      </p:pic>
    </p:spTree>
    <p:extLst>
      <p:ext uri="{BB962C8B-B14F-4D97-AF65-F5344CB8AC3E}">
        <p14:creationId xmlns:p14="http://schemas.microsoft.com/office/powerpoint/2010/main" val="1900647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id="{7A426B9A-885A-4F14-B511-C9CDF2ACCB60}"/>
              </a:ext>
            </a:extLst>
          </p:cNvPr>
          <p:cNvSpPr txBox="1">
            <a:spLocks/>
          </p:cNvSpPr>
          <p:nvPr/>
        </p:nvSpPr>
        <p:spPr>
          <a:xfrm>
            <a:off x="0" y="0"/>
            <a:ext cx="11297265" cy="481932"/>
          </a:xfrm>
          <a:prstGeom prst="rect">
            <a:avLst/>
          </a:prstGeom>
          <a:solidFill>
            <a:srgbClr val="FFFF99"/>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t>５．　債務保証制度の申込み手続き</a:t>
            </a:r>
            <a:endParaRPr lang="en-US" altLang="ja-JP" sz="2400" dirty="0"/>
          </a:p>
          <a:p>
            <a:pPr marL="0" indent="0">
              <a:buNone/>
            </a:pPr>
            <a:endParaRPr lang="ja-JP" altLang="en-US" sz="2400" dirty="0">
              <a:latin typeface="+mn-ea"/>
            </a:endParaRPr>
          </a:p>
        </p:txBody>
      </p:sp>
      <p:sp>
        <p:nvSpPr>
          <p:cNvPr id="3" name="正方形/長方形 2">
            <a:extLst>
              <a:ext uri="{FF2B5EF4-FFF2-40B4-BE49-F238E27FC236}">
                <a16:creationId xmlns:a16="http://schemas.microsoft.com/office/drawing/2014/main" id="{F03B5DB7-C9B0-4CB5-828D-8D1373735F7C}"/>
              </a:ext>
            </a:extLst>
          </p:cNvPr>
          <p:cNvSpPr/>
          <p:nvPr/>
        </p:nvSpPr>
        <p:spPr>
          <a:xfrm>
            <a:off x="196947" y="828161"/>
            <a:ext cx="10664218" cy="246497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　債務保証の申込みにあたってはあらかじめ、金融機関、地方公共団体と打ち合わせの上、次のホームページに掲載されている借入希望概要と事業計画、必要書類を作成の上、当協会プロジェクト業務部に提出いただくこととなります。</a:t>
            </a:r>
            <a:endParaRPr lang="en-US" altLang="ja-JP" dirty="0">
              <a:solidFill>
                <a:schemeClr val="tx1"/>
              </a:solidFill>
            </a:endParaRPr>
          </a:p>
          <a:p>
            <a:r>
              <a:rPr kumimoji="1" lang="ja-JP" altLang="en-US" dirty="0">
                <a:solidFill>
                  <a:schemeClr val="tx1"/>
                </a:solidFill>
              </a:rPr>
              <a:t>　　　　　　　　　　　</a:t>
            </a:r>
            <a:r>
              <a:rPr lang="en-US" altLang="ja-JP" dirty="0">
                <a:solidFill>
                  <a:schemeClr val="tx1"/>
                </a:solidFill>
                <a:hlinkClick r:id="rId2"/>
              </a:rPr>
              <a:t>https://www.uraja.or.jp/support/assurance/a_procedure_councel.html</a:t>
            </a:r>
            <a:endParaRPr lang="en-US" altLang="ja-JP" dirty="0">
              <a:solidFill>
                <a:schemeClr val="tx1"/>
              </a:solidFill>
            </a:endParaRPr>
          </a:p>
          <a:p>
            <a:endParaRPr lang="en-US" altLang="ja-JP" dirty="0">
              <a:solidFill>
                <a:schemeClr val="tx1"/>
              </a:solidFill>
            </a:endParaRPr>
          </a:p>
          <a:p>
            <a:r>
              <a:rPr lang="ja-JP" altLang="en-US" dirty="0">
                <a:solidFill>
                  <a:schemeClr val="tx1"/>
                </a:solidFill>
              </a:rPr>
              <a:t>　</a:t>
            </a:r>
            <a:r>
              <a:rPr kumimoji="1" lang="ja-JP" altLang="en-US" dirty="0">
                <a:solidFill>
                  <a:schemeClr val="tx1"/>
                </a:solidFill>
              </a:rPr>
              <a:t>借入希望概要を提出いただいた後、借入人の方（準備組合理事長様、ご担当役員の方等）、借入金融機関、地方公共団体の担当者及び事業関係者のヒアリングを実施させていただいたうえで当協会審査委員会の審査がありますので、</a:t>
            </a:r>
            <a:r>
              <a:rPr lang="ja-JP" altLang="en-US" dirty="0">
                <a:solidFill>
                  <a:schemeClr val="tx1"/>
                </a:solidFill>
              </a:rPr>
              <a:t>借入れ希望時期の</a:t>
            </a:r>
            <a:r>
              <a:rPr lang="en-US" altLang="ja-JP" dirty="0">
                <a:solidFill>
                  <a:schemeClr val="tx1"/>
                </a:solidFill>
              </a:rPr>
              <a:t>2</a:t>
            </a:r>
            <a:r>
              <a:rPr lang="ja-JP" altLang="en-US" dirty="0">
                <a:solidFill>
                  <a:schemeClr val="tx1"/>
                </a:solidFill>
              </a:rPr>
              <a:t>か月前にはあらかじめご相談ください。</a:t>
            </a:r>
            <a:endParaRPr kumimoji="1" lang="ja-JP" altLang="en-US" dirty="0">
              <a:solidFill>
                <a:schemeClr val="tx1"/>
              </a:solidFill>
            </a:endParaRPr>
          </a:p>
        </p:txBody>
      </p:sp>
      <p:sp>
        <p:nvSpPr>
          <p:cNvPr id="5" name="正方形/長方形 4">
            <a:extLst>
              <a:ext uri="{FF2B5EF4-FFF2-40B4-BE49-F238E27FC236}">
                <a16:creationId xmlns:a16="http://schemas.microsoft.com/office/drawing/2014/main" id="{D7EDE96B-F5D6-4F69-85F9-CE7B75FF997C}"/>
              </a:ext>
            </a:extLst>
          </p:cNvPr>
          <p:cNvSpPr/>
          <p:nvPr/>
        </p:nvSpPr>
        <p:spPr>
          <a:xfrm>
            <a:off x="196947" y="3825361"/>
            <a:ext cx="10664218" cy="246497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　</a:t>
            </a:r>
            <a:endParaRPr lang="en-US" altLang="ja-JP" dirty="0">
              <a:solidFill>
                <a:schemeClr val="tx1"/>
              </a:solidFill>
            </a:endParaRPr>
          </a:p>
          <a:p>
            <a:r>
              <a:rPr lang="en-US" altLang="ja-JP" dirty="0">
                <a:solidFill>
                  <a:schemeClr val="tx1"/>
                </a:solidFill>
              </a:rPr>
              <a:t>【</a:t>
            </a:r>
            <a:r>
              <a:rPr lang="ja-JP" altLang="en-US" dirty="0">
                <a:solidFill>
                  <a:schemeClr val="tx1"/>
                </a:solidFill>
              </a:rPr>
              <a:t>約定締結金融機関</a:t>
            </a:r>
            <a:r>
              <a:rPr lang="en-US" altLang="ja-JP" dirty="0">
                <a:solidFill>
                  <a:schemeClr val="tx1"/>
                </a:solidFill>
              </a:rPr>
              <a:t>】</a:t>
            </a:r>
          </a:p>
          <a:p>
            <a:r>
              <a:rPr lang="ja-JP" altLang="en-US" dirty="0">
                <a:solidFill>
                  <a:schemeClr val="tx1"/>
                </a:solidFill>
              </a:rPr>
              <a:t>　債務保証制度を利用して借入れを受けられる金融機関は次のホームページに掲載されている金融機関となります。</a:t>
            </a:r>
            <a:endParaRPr lang="en-US" altLang="ja-JP" dirty="0">
              <a:solidFill>
                <a:schemeClr val="tx1"/>
              </a:solidFill>
            </a:endParaRPr>
          </a:p>
          <a:p>
            <a:r>
              <a:rPr lang="ja-JP" altLang="en-US" dirty="0">
                <a:solidFill>
                  <a:schemeClr val="tx1"/>
                </a:solidFill>
              </a:rPr>
              <a:t>　　　　　　</a:t>
            </a:r>
            <a:r>
              <a:rPr lang="en-US" altLang="ja-JP" dirty="0">
                <a:solidFill>
                  <a:schemeClr val="tx1"/>
                </a:solidFill>
                <a:hlinkClick r:id="rId3"/>
              </a:rPr>
              <a:t>https://www.uraja.or.jp/support/assurance/doc/a_finance.pdf</a:t>
            </a:r>
            <a:endParaRPr lang="en-US" altLang="ja-JP" dirty="0">
              <a:solidFill>
                <a:schemeClr val="tx1"/>
              </a:solidFill>
            </a:endParaRPr>
          </a:p>
          <a:p>
            <a:endParaRPr lang="en-US" altLang="ja-JP" dirty="0">
              <a:solidFill>
                <a:schemeClr val="tx1"/>
              </a:solidFill>
            </a:endParaRPr>
          </a:p>
          <a:p>
            <a:r>
              <a:rPr lang="ja-JP" altLang="en-US" dirty="0">
                <a:solidFill>
                  <a:schemeClr val="tx1"/>
                </a:solidFill>
              </a:rPr>
              <a:t>　当協会債務保証制度により金融機関から借り入れをいただく場合には、当協会と当該金融機関との間あらかじめ、債務保証制度にかかる約定を締結いただいております。掲載されていない銀行、信用金庫及び信用組合からの借入れを希望される場合には、当協会プロジェクト業務部までご連絡ください。</a:t>
            </a:r>
            <a:endParaRPr lang="en-US" altLang="ja-JP" dirty="0">
              <a:solidFill>
                <a:schemeClr val="tx1"/>
              </a:solidFill>
            </a:endParaRPr>
          </a:p>
          <a:p>
            <a:r>
              <a:rPr kumimoji="1" lang="ja-JP" altLang="en-US" dirty="0">
                <a:solidFill>
                  <a:schemeClr val="tx1"/>
                </a:solidFill>
              </a:rPr>
              <a:t>　</a:t>
            </a:r>
          </a:p>
        </p:txBody>
      </p:sp>
    </p:spTree>
    <p:extLst>
      <p:ext uri="{BB962C8B-B14F-4D97-AF65-F5344CB8AC3E}">
        <p14:creationId xmlns:p14="http://schemas.microsoft.com/office/powerpoint/2010/main" val="2846458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3"/>
          <p:cNvSpPr>
            <a:spLocks noChangeArrowheads="1"/>
          </p:cNvSpPr>
          <p:nvPr/>
        </p:nvSpPr>
        <p:spPr bwMode="auto">
          <a:xfrm>
            <a:off x="0" y="0"/>
            <a:ext cx="6294876" cy="442674"/>
          </a:xfrm>
          <a:prstGeom prst="roundRect">
            <a:avLst>
              <a:gd name="adj" fmla="val 16667"/>
            </a:avLst>
          </a:prstGeom>
          <a:gradFill rotWithShape="1">
            <a:gsLst>
              <a:gs pos="0">
                <a:srgbClr val="0000FF"/>
              </a:gs>
              <a:gs pos="50000">
                <a:srgbClr val="6699FF"/>
              </a:gs>
              <a:gs pos="100000">
                <a:srgbClr val="00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spAutoFit/>
          </a:bodyPr>
          <a:lstStyle>
            <a:lvl1pPr eaLnBrk="0" hangingPunct="0">
              <a:spcBef>
                <a:spcPct val="20000"/>
              </a:spcBef>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solidFill>
                  <a:schemeClr val="bg1"/>
                </a:solidFill>
                <a:latin typeface="ＭＳ ゴシック" panose="020B0609070205080204" pitchFamily="49" charset="-128"/>
                <a:ea typeface="ＭＳ ゴシック" panose="020B0609070205080204" pitchFamily="49" charset="-128"/>
              </a:rPr>
              <a:t>中央三丁目１番地区</a:t>
            </a:r>
            <a:r>
              <a:rPr lang="ja-JP" altLang="en-US" sz="2000" b="1" dirty="0">
                <a:solidFill>
                  <a:srgbClr val="FFFFFF"/>
                </a:solidFill>
                <a:latin typeface="ＭＳ ゴシック" panose="020B0609070205080204" pitchFamily="49" charset="-128"/>
                <a:ea typeface="ＭＳ ゴシック" panose="020B0609070205080204" pitchFamily="49" charset="-128"/>
              </a:rPr>
              <a:t>市街地再開発事業（石巻市）</a:t>
            </a:r>
            <a:endParaRPr lang="en-US" altLang="ja-JP" sz="2000" b="1" dirty="0">
              <a:solidFill>
                <a:srgbClr val="FFFFFF"/>
              </a:solidFill>
              <a:latin typeface="ＭＳ ゴシック" panose="020B0609070205080204" pitchFamily="49" charset="-128"/>
              <a:ea typeface="ＭＳ ゴシック" panose="020B0609070205080204" pitchFamily="49" charset="-128"/>
            </a:endParaRPr>
          </a:p>
        </p:txBody>
      </p:sp>
      <p:sp>
        <p:nvSpPr>
          <p:cNvPr id="4" name="正方形/長方形 37"/>
          <p:cNvSpPr>
            <a:spLocks noChangeArrowheads="1"/>
          </p:cNvSpPr>
          <p:nvPr/>
        </p:nvSpPr>
        <p:spPr bwMode="auto">
          <a:xfrm>
            <a:off x="4917" y="442674"/>
            <a:ext cx="6274317" cy="1600438"/>
          </a:xfrm>
          <a:prstGeom prst="rect">
            <a:avLst/>
          </a:prstGeom>
          <a:solidFill>
            <a:schemeClr val="accent4">
              <a:lumMod val="20000"/>
              <a:lumOff val="80000"/>
            </a:schemeClr>
          </a:solidFill>
          <a:ln>
            <a:noFill/>
          </a:ln>
        </p:spPr>
        <p:txBody>
          <a:bodyPr wrap="square">
            <a:spAutoFit/>
          </a:bodyPr>
          <a:lstStyle>
            <a:lvl1pPr eaLnBrk="0" hangingPunct="0">
              <a:spcBef>
                <a:spcPct val="20000"/>
              </a:spcBef>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Arial" panose="020B0604020202020204" pitchFamily="34" charset="0"/>
              </a:rPr>
              <a:t>　東日本大震災被災地の中心市街地における市街地再開発事業。</a:t>
            </a:r>
            <a:endParaRPr lang="en-US" altLang="ja-JP" sz="1400" dirty="0">
              <a:latin typeface="Arial" panose="020B0604020202020204" pitchFamily="34" charset="0"/>
            </a:endParaRPr>
          </a:p>
          <a:p>
            <a:pPr eaLnBrk="1" hangingPunct="1">
              <a:spcBef>
                <a:spcPct val="0"/>
              </a:spcBef>
              <a:buFontTx/>
              <a:buNone/>
            </a:pPr>
            <a:r>
              <a:rPr lang="ja-JP" altLang="en-US" sz="1400" dirty="0">
                <a:latin typeface="Arial" panose="020B0604020202020204" pitchFamily="34" charset="0"/>
              </a:rPr>
              <a:t>　事業協力者が得にくい中、復興まちづくりを着実に進めていくため、調査設計計画費全体に対して金融機関からの資金調達が必要であったところ、金融機関からは債務保証を求められた。</a:t>
            </a:r>
            <a:endParaRPr lang="en-US" altLang="ja-JP" sz="1400" dirty="0">
              <a:latin typeface="Arial" panose="020B0604020202020204" pitchFamily="34" charset="0"/>
            </a:endParaRPr>
          </a:p>
          <a:p>
            <a:pPr eaLnBrk="1" hangingPunct="1">
              <a:spcBef>
                <a:spcPct val="0"/>
              </a:spcBef>
              <a:buFontTx/>
              <a:buNone/>
            </a:pPr>
            <a:r>
              <a:rPr lang="ja-JP" altLang="en-US" sz="1400" dirty="0">
                <a:latin typeface="Arial" panose="020B0604020202020204" pitchFamily="34" charset="0"/>
              </a:rPr>
              <a:t>　本基金による債務保証制度を活用した結果、資金調達が可能となったことにより、事業を概ね予定通り進めることができ、被災地における震災復興市街地再開発事業のうち最も早く着工に至った。</a:t>
            </a:r>
          </a:p>
        </p:txBody>
      </p:sp>
      <p:sp>
        <p:nvSpPr>
          <p:cNvPr id="5" name="正方形/長方形 37"/>
          <p:cNvSpPr>
            <a:spLocks noChangeArrowheads="1"/>
          </p:cNvSpPr>
          <p:nvPr/>
        </p:nvSpPr>
        <p:spPr bwMode="auto">
          <a:xfrm>
            <a:off x="1" y="1993358"/>
            <a:ext cx="3690338" cy="1384995"/>
          </a:xfrm>
          <a:prstGeom prst="rect">
            <a:avLst/>
          </a:prstGeom>
          <a:solidFill>
            <a:schemeClr val="accent6">
              <a:lumMod val="20000"/>
              <a:lumOff val="80000"/>
            </a:schemeClr>
          </a:solidFill>
          <a:ln>
            <a:noFill/>
          </a:ln>
        </p:spPr>
        <p:txBody>
          <a:bodyPr wrap="square">
            <a:spAutoFit/>
          </a:bodyPr>
          <a:lstStyle>
            <a:lvl1pPr eaLnBrk="0" hangingPunct="0">
              <a:spcBef>
                <a:spcPct val="20000"/>
              </a:spcBef>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ＭＳ Ｐゴシック" panose="020B0600070205080204" pitchFamily="50" charset="-128"/>
              </a:rPr>
              <a:t>面　積：約</a:t>
            </a:r>
            <a:r>
              <a:rPr lang="en-US" altLang="ja-JP" sz="1400" dirty="0">
                <a:latin typeface="ＭＳ Ｐゴシック" panose="020B0600070205080204" pitchFamily="50" charset="-128"/>
              </a:rPr>
              <a:t>0.5ha</a:t>
            </a:r>
            <a:r>
              <a:rPr lang="ja-JP" altLang="en-US" sz="1400" dirty="0" err="1">
                <a:latin typeface="ＭＳ Ｐゴシック" panose="020B0600070205080204" pitchFamily="50" charset="-128"/>
              </a:rPr>
              <a:t>、</a:t>
            </a:r>
            <a:r>
              <a:rPr lang="ja-JP" altLang="en-US" sz="1400" dirty="0">
                <a:latin typeface="ＭＳ Ｐゴシック" panose="020B0600070205080204" pitchFamily="50" charset="-128"/>
              </a:rPr>
              <a:t>　総事業費：約</a:t>
            </a:r>
            <a:r>
              <a:rPr lang="en-US" altLang="ja-JP" sz="1400" dirty="0">
                <a:latin typeface="ＭＳ Ｐゴシック" panose="020B0600070205080204" pitchFamily="50" charset="-128"/>
              </a:rPr>
              <a:t>23</a:t>
            </a:r>
            <a:r>
              <a:rPr lang="ja-JP" altLang="en-US" sz="1400" dirty="0">
                <a:latin typeface="ＭＳ Ｐゴシック" panose="020B0600070205080204" pitchFamily="50" charset="-128"/>
              </a:rPr>
              <a:t>億円</a:t>
            </a:r>
            <a:endParaRPr lang="en-US" altLang="ja-JP" sz="1400" dirty="0">
              <a:latin typeface="ＭＳ Ｐゴシック" panose="020B0600070205080204" pitchFamily="50" charset="-128"/>
            </a:endParaRPr>
          </a:p>
          <a:p>
            <a:pPr eaLnBrk="1" hangingPunct="1">
              <a:spcBef>
                <a:spcPct val="0"/>
              </a:spcBef>
              <a:buFontTx/>
              <a:buNone/>
            </a:pPr>
            <a:r>
              <a:rPr lang="ja-JP" altLang="en-US" sz="1400" dirty="0">
                <a:latin typeface="ＭＳ Ｐゴシック" panose="020B0600070205080204" pitchFamily="50" charset="-128"/>
              </a:rPr>
              <a:t>債務保証額：初動期資金</a:t>
            </a:r>
            <a:r>
              <a:rPr lang="en-US" altLang="ja-JP" sz="1400" dirty="0">
                <a:latin typeface="ＭＳ Ｐゴシック" panose="020B0600070205080204" pitchFamily="50" charset="-128"/>
              </a:rPr>
              <a:t>23</a:t>
            </a:r>
            <a:r>
              <a:rPr lang="ja-JP" altLang="en-US" sz="1400" dirty="0">
                <a:latin typeface="ＭＳ Ｐゴシック" panose="020B0600070205080204" pitchFamily="50" charset="-128"/>
              </a:rPr>
              <a:t>百万円</a:t>
            </a:r>
            <a:endParaRPr lang="en-US" altLang="ja-JP" sz="1400" dirty="0">
              <a:latin typeface="ＭＳ Ｐゴシック" panose="020B0600070205080204" pitchFamily="50" charset="-128"/>
            </a:endParaRPr>
          </a:p>
          <a:p>
            <a:pPr eaLnBrk="1" hangingPunct="1">
              <a:spcBef>
                <a:spcPct val="0"/>
              </a:spcBef>
              <a:buFontTx/>
              <a:buNone/>
            </a:pPr>
            <a:r>
              <a:rPr lang="ja-JP" altLang="en-US" sz="1400" dirty="0">
                <a:latin typeface="ＭＳ Ｐゴシック" panose="020B0600070205080204" pitchFamily="50" charset="-128"/>
              </a:rPr>
              <a:t>　　　　（住宅金融支援機構）</a:t>
            </a:r>
            <a:endParaRPr lang="en-US" altLang="ja-JP" sz="1400" dirty="0">
              <a:latin typeface="ＭＳ Ｐゴシック" panose="020B0600070205080204" pitchFamily="50" charset="-128"/>
            </a:endParaRPr>
          </a:p>
          <a:p>
            <a:pPr eaLnBrk="1" hangingPunct="1">
              <a:spcBef>
                <a:spcPct val="0"/>
              </a:spcBef>
              <a:buFontTx/>
              <a:buNone/>
            </a:pPr>
            <a:r>
              <a:rPr lang="ja-JP" altLang="en-US" sz="1400" dirty="0">
                <a:latin typeface="ＭＳ Ｐゴシック" panose="020B0600070205080204" pitchFamily="50" charset="-128"/>
              </a:rPr>
              <a:t>主要用途：住宅、店舗、駐車場</a:t>
            </a:r>
            <a:endParaRPr lang="en-US" altLang="ja-JP" sz="1400" dirty="0">
              <a:latin typeface="ＭＳ Ｐゴシック" panose="020B0600070205080204" pitchFamily="50" charset="-128"/>
            </a:endParaRPr>
          </a:p>
          <a:p>
            <a:pPr eaLnBrk="1" hangingPunct="1">
              <a:spcBef>
                <a:spcPct val="0"/>
              </a:spcBef>
              <a:buFontTx/>
              <a:buNone/>
            </a:pPr>
            <a:r>
              <a:rPr lang="ja-JP" altLang="en-US" sz="1400" dirty="0">
                <a:latin typeface="ＭＳ Ｐゴシック" panose="020B0600070205080204" pitchFamily="50" charset="-128"/>
              </a:rPr>
              <a:t>事業進捗：平成</a:t>
            </a:r>
            <a:r>
              <a:rPr lang="en-US" altLang="ja-JP" sz="1400" dirty="0">
                <a:latin typeface="ＭＳ Ｐゴシック" panose="020B0600070205080204" pitchFamily="50" charset="-128"/>
              </a:rPr>
              <a:t>26</a:t>
            </a:r>
            <a:r>
              <a:rPr lang="ja-JP" altLang="en-US" sz="1400" dirty="0">
                <a:latin typeface="ＭＳ Ｐゴシック" panose="020B0600070205080204" pitchFamily="50" charset="-128"/>
              </a:rPr>
              <a:t>年</a:t>
            </a:r>
            <a:r>
              <a:rPr lang="en-US" altLang="ja-JP" sz="1400" dirty="0">
                <a:latin typeface="ＭＳ Ｐゴシック" panose="020B0600070205080204" pitchFamily="50" charset="-128"/>
              </a:rPr>
              <a:t>7</a:t>
            </a:r>
            <a:r>
              <a:rPr lang="ja-JP" altLang="en-US" sz="1400" dirty="0">
                <a:latin typeface="ＭＳ Ｐゴシック" panose="020B0600070205080204" pitchFamily="50" charset="-128"/>
              </a:rPr>
              <a:t>月着工</a:t>
            </a:r>
            <a:endParaRPr lang="en-US" altLang="ja-JP" sz="1400" dirty="0">
              <a:latin typeface="ＭＳ Ｐゴシック" panose="020B0600070205080204" pitchFamily="50" charset="-128"/>
            </a:endParaRPr>
          </a:p>
          <a:p>
            <a:pPr eaLnBrk="1" hangingPunct="1">
              <a:spcBef>
                <a:spcPct val="0"/>
              </a:spcBef>
              <a:buFontTx/>
              <a:buNone/>
            </a:pPr>
            <a:r>
              <a:rPr lang="ja-JP" altLang="en-US" sz="1400" dirty="0">
                <a:latin typeface="ＭＳ Ｐゴシック" panose="020B0600070205080204" pitchFamily="50" charset="-128"/>
              </a:rPr>
              <a:t>　　　　　（</a:t>
            </a:r>
            <a:r>
              <a:rPr lang="en-US" altLang="ja-JP" sz="1400" dirty="0">
                <a:latin typeface="ＭＳ Ｐゴシック" panose="020B0600070205080204" pitchFamily="50" charset="-128"/>
              </a:rPr>
              <a:t>27</a:t>
            </a:r>
            <a:r>
              <a:rPr lang="ja-JP" altLang="en-US" sz="1400" dirty="0">
                <a:latin typeface="ＭＳ Ｐゴシック" panose="020B0600070205080204" pitchFamily="50" charset="-128"/>
              </a:rPr>
              <a:t>年</a:t>
            </a:r>
            <a:r>
              <a:rPr lang="en-US" altLang="ja-JP" sz="1400" dirty="0">
                <a:latin typeface="ＭＳ Ｐゴシック" panose="020B0600070205080204" pitchFamily="50" charset="-128"/>
              </a:rPr>
              <a:t>12</a:t>
            </a:r>
            <a:r>
              <a:rPr lang="ja-JP" altLang="en-US" sz="1400" dirty="0">
                <a:latin typeface="ＭＳ Ｐゴシック" panose="020B0600070205080204" pitchFamily="50" charset="-128"/>
              </a:rPr>
              <a:t>月竣工予定）</a:t>
            </a:r>
          </a:p>
        </p:txBody>
      </p:sp>
      <p:pic>
        <p:nvPicPr>
          <p:cNvPr id="6" name="Picture 64"/>
          <p:cNvPicPr>
            <a:picLocks noChangeAspect="1" noChangeArrowheads="1"/>
          </p:cNvPicPr>
          <p:nvPr/>
        </p:nvPicPr>
        <p:blipFill>
          <a:blip r:embed="rId2"/>
          <a:srcRect/>
          <a:stretch>
            <a:fillRect/>
          </a:stretch>
        </p:blipFill>
        <p:spPr bwMode="auto">
          <a:xfrm>
            <a:off x="3705981" y="1997102"/>
            <a:ext cx="2574973" cy="1377505"/>
          </a:xfrm>
          <a:prstGeom prst="rect">
            <a:avLst/>
          </a:prstGeom>
          <a:noFill/>
          <a:ln>
            <a:noFill/>
          </a:ln>
          <a:effectLst>
            <a:prstShdw prst="shdw17" dist="17961" dir="2700000">
              <a:schemeClr val="accent1">
                <a:gamma/>
                <a:shade val="60000"/>
                <a:invGamma/>
              </a:schemeClr>
            </a:prstShdw>
          </a:effectLst>
        </p:spPr>
      </p:pic>
      <p:sp>
        <p:nvSpPr>
          <p:cNvPr id="7" name="AutoShape 23"/>
          <p:cNvSpPr>
            <a:spLocks noChangeArrowheads="1"/>
          </p:cNvSpPr>
          <p:nvPr/>
        </p:nvSpPr>
        <p:spPr bwMode="auto">
          <a:xfrm>
            <a:off x="0" y="3390292"/>
            <a:ext cx="6323524" cy="442674"/>
          </a:xfrm>
          <a:prstGeom prst="roundRect">
            <a:avLst>
              <a:gd name="adj" fmla="val 16667"/>
            </a:avLst>
          </a:prstGeom>
          <a:gradFill rotWithShape="1">
            <a:gsLst>
              <a:gs pos="0">
                <a:srgbClr val="0000FF"/>
              </a:gs>
              <a:gs pos="50000">
                <a:srgbClr val="6699FF"/>
              </a:gs>
              <a:gs pos="100000">
                <a:srgbClr val="00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spAutoFit/>
          </a:bodyPr>
          <a:lstStyle>
            <a:lvl1pPr eaLnBrk="0" hangingPunct="0">
              <a:spcBef>
                <a:spcPct val="20000"/>
              </a:spcBef>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solidFill>
                  <a:schemeClr val="bg1"/>
                </a:solidFill>
                <a:latin typeface="ＭＳ ゴシック" panose="020B0609070205080204" pitchFamily="49" charset="-128"/>
                <a:ea typeface="ＭＳ ゴシック" panose="020B0609070205080204" pitchFamily="49" charset="-128"/>
              </a:rPr>
              <a:t>丸亀町商店Ａ街区</a:t>
            </a:r>
            <a:r>
              <a:rPr lang="ja-JP" altLang="en-US" sz="2000" b="1" dirty="0">
                <a:solidFill>
                  <a:srgbClr val="FFFFFF"/>
                </a:solidFill>
                <a:latin typeface="ＭＳ ゴシック" panose="020B0609070205080204" pitchFamily="49" charset="-128"/>
                <a:ea typeface="ＭＳ ゴシック" panose="020B0609070205080204" pitchFamily="49" charset="-128"/>
              </a:rPr>
              <a:t>市街地再開発事業（高松市）</a:t>
            </a:r>
            <a:endParaRPr lang="en-US" altLang="ja-JP" sz="2000" b="1" dirty="0">
              <a:solidFill>
                <a:srgbClr val="FFFFFF"/>
              </a:solidFill>
              <a:latin typeface="ＭＳ ゴシック" panose="020B0609070205080204" pitchFamily="49" charset="-128"/>
              <a:ea typeface="ＭＳ ゴシック" panose="020B0609070205080204" pitchFamily="49" charset="-128"/>
            </a:endParaRPr>
          </a:p>
        </p:txBody>
      </p:sp>
      <p:pic>
        <p:nvPicPr>
          <p:cNvPr id="8" name="図 7"/>
          <p:cNvPicPr>
            <a:picLocks noChangeAspect="1"/>
          </p:cNvPicPr>
          <p:nvPr/>
        </p:nvPicPr>
        <p:blipFill>
          <a:blip r:embed="rId3"/>
          <a:stretch>
            <a:fillRect/>
          </a:stretch>
        </p:blipFill>
        <p:spPr>
          <a:xfrm>
            <a:off x="4649273" y="5631380"/>
            <a:ext cx="1667748" cy="1230649"/>
          </a:xfrm>
          <a:prstGeom prst="rect">
            <a:avLst/>
          </a:prstGeom>
        </p:spPr>
      </p:pic>
      <p:sp>
        <p:nvSpPr>
          <p:cNvPr id="9" name="正方形/長方形 8"/>
          <p:cNvSpPr/>
          <p:nvPr/>
        </p:nvSpPr>
        <p:spPr>
          <a:xfrm>
            <a:off x="0" y="5631381"/>
            <a:ext cx="4642770" cy="122662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spcBef>
                <a:spcPct val="0"/>
              </a:spcBef>
            </a:pPr>
            <a:r>
              <a:rPr lang="ja-JP" altLang="en-US" sz="1400" dirty="0">
                <a:latin typeface="ＭＳ Ｐゴシック" panose="020B0600070205080204" pitchFamily="50" charset="-128"/>
              </a:rPr>
              <a:t>面　積：約</a:t>
            </a:r>
            <a:r>
              <a:rPr lang="en-US" altLang="ja-JP" sz="1400" dirty="0">
                <a:latin typeface="ＭＳ Ｐゴシック" panose="020B0600070205080204" pitchFamily="50" charset="-128"/>
              </a:rPr>
              <a:t>0.44ha</a:t>
            </a:r>
          </a:p>
          <a:p>
            <a:pPr>
              <a:spcBef>
                <a:spcPct val="0"/>
              </a:spcBef>
            </a:pPr>
            <a:r>
              <a:rPr lang="ja-JP" altLang="en-US" sz="1400" dirty="0">
                <a:latin typeface="ＭＳ Ｐゴシック" panose="020B0600070205080204" pitchFamily="50" charset="-128"/>
              </a:rPr>
              <a:t>　　総事業費：約</a:t>
            </a:r>
            <a:r>
              <a:rPr lang="en-US" altLang="ja-JP" sz="1400" dirty="0">
                <a:latin typeface="ＭＳ Ｐゴシック" panose="020B0600070205080204" pitchFamily="50" charset="-128"/>
              </a:rPr>
              <a:t>65</a:t>
            </a:r>
            <a:r>
              <a:rPr lang="ja-JP" altLang="en-US" sz="1400" dirty="0">
                <a:latin typeface="ＭＳ Ｐゴシック" panose="020B0600070205080204" pitchFamily="50" charset="-128"/>
              </a:rPr>
              <a:t>億円</a:t>
            </a:r>
            <a:endParaRPr lang="en-US" altLang="ja-JP" sz="1400" dirty="0">
              <a:latin typeface="ＭＳ Ｐゴシック" panose="020B0600070205080204" pitchFamily="50" charset="-128"/>
            </a:endParaRPr>
          </a:p>
          <a:p>
            <a:pPr>
              <a:spcBef>
                <a:spcPct val="0"/>
              </a:spcBef>
            </a:pPr>
            <a:r>
              <a:rPr lang="ja-JP" altLang="en-US" sz="1400" dirty="0">
                <a:latin typeface="ＭＳ Ｐゴシック" panose="020B0600070205080204" pitchFamily="50" charset="-128"/>
              </a:rPr>
              <a:t>債務保証額：初動期資金</a:t>
            </a:r>
            <a:r>
              <a:rPr lang="en-US" altLang="ja-JP" sz="1400" dirty="0">
                <a:latin typeface="ＭＳ Ｐゴシック" panose="020B0600070205080204" pitchFamily="50" charset="-128"/>
              </a:rPr>
              <a:t>100</a:t>
            </a:r>
            <a:r>
              <a:rPr lang="ja-JP" altLang="en-US" sz="1400" dirty="0">
                <a:latin typeface="ＭＳ Ｐゴシック" panose="020B0600070205080204" pitchFamily="50" charset="-128"/>
              </a:rPr>
              <a:t>百万円（信用金庫）</a:t>
            </a:r>
            <a:endParaRPr lang="en-US" altLang="ja-JP" sz="1400" dirty="0">
              <a:latin typeface="ＭＳ Ｐゴシック" panose="020B0600070205080204" pitchFamily="50" charset="-128"/>
            </a:endParaRPr>
          </a:p>
          <a:p>
            <a:pPr>
              <a:spcBef>
                <a:spcPct val="0"/>
              </a:spcBef>
            </a:pPr>
            <a:r>
              <a:rPr lang="ja-JP" altLang="en-US" sz="1400" dirty="0">
                <a:latin typeface="ＭＳ Ｐゴシック" panose="020B0600070205080204" pitchFamily="50" charset="-128"/>
              </a:rPr>
              <a:t>主要用途：住宅、店舗、駐車場</a:t>
            </a:r>
            <a:endParaRPr lang="en-US" altLang="ja-JP" sz="1400" dirty="0">
              <a:latin typeface="ＭＳ Ｐゴシック" panose="020B0600070205080204" pitchFamily="50" charset="-128"/>
            </a:endParaRPr>
          </a:p>
          <a:p>
            <a:pPr>
              <a:spcBef>
                <a:spcPct val="0"/>
              </a:spcBef>
            </a:pPr>
            <a:r>
              <a:rPr lang="ja-JP" altLang="en-US" sz="1400" dirty="0">
                <a:latin typeface="ＭＳ Ｐゴシック" panose="020B0600070205080204" pitchFamily="50" charset="-128"/>
              </a:rPr>
              <a:t>事業進捗：平成</a:t>
            </a:r>
            <a:r>
              <a:rPr lang="en-US" altLang="ja-JP" sz="1400" dirty="0">
                <a:latin typeface="ＭＳ Ｐゴシック" panose="020B0600070205080204" pitchFamily="50" charset="-128"/>
              </a:rPr>
              <a:t>17</a:t>
            </a:r>
            <a:r>
              <a:rPr lang="ja-JP" altLang="en-US" sz="1400" dirty="0">
                <a:latin typeface="ＭＳ Ｐゴシック" panose="020B0600070205080204" pitchFamily="50" charset="-128"/>
              </a:rPr>
              <a:t>年</a:t>
            </a:r>
            <a:r>
              <a:rPr lang="en-US" altLang="ja-JP" sz="1400" dirty="0">
                <a:latin typeface="ＭＳ Ｐゴシック" panose="020B0600070205080204" pitchFamily="50" charset="-128"/>
              </a:rPr>
              <a:t>3</a:t>
            </a:r>
            <a:r>
              <a:rPr lang="ja-JP" altLang="en-US" sz="1400" dirty="0">
                <a:latin typeface="ＭＳ Ｐゴシック" panose="020B0600070205080204" pitchFamily="50" charset="-128"/>
              </a:rPr>
              <a:t>月着工、</a:t>
            </a:r>
            <a:r>
              <a:rPr lang="en-US" altLang="ja-JP" sz="1400" dirty="0">
                <a:latin typeface="ＭＳ Ｐゴシック" panose="020B0600070205080204" pitchFamily="50" charset="-128"/>
              </a:rPr>
              <a:t>18</a:t>
            </a:r>
            <a:r>
              <a:rPr lang="ja-JP" altLang="en-US" sz="1400" dirty="0">
                <a:latin typeface="ＭＳ Ｐゴシック" panose="020B0600070205080204" pitchFamily="50" charset="-128"/>
              </a:rPr>
              <a:t>年</a:t>
            </a:r>
            <a:r>
              <a:rPr lang="en-US" altLang="ja-JP" sz="1400" dirty="0">
                <a:latin typeface="ＭＳ Ｐゴシック" panose="020B0600070205080204" pitchFamily="50" charset="-128"/>
              </a:rPr>
              <a:t>12</a:t>
            </a:r>
            <a:r>
              <a:rPr lang="ja-JP" altLang="en-US" sz="1400" dirty="0">
                <a:latin typeface="ＭＳ Ｐゴシック" panose="020B0600070205080204" pitchFamily="50" charset="-128"/>
              </a:rPr>
              <a:t>月竣工</a:t>
            </a:r>
          </a:p>
        </p:txBody>
      </p:sp>
      <p:sp>
        <p:nvSpPr>
          <p:cNvPr id="3" name="正方形/長方形 2"/>
          <p:cNvSpPr/>
          <p:nvPr/>
        </p:nvSpPr>
        <p:spPr>
          <a:xfrm>
            <a:off x="-2459" y="3841527"/>
            <a:ext cx="6312977" cy="1789853"/>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spcBef>
                <a:spcPct val="0"/>
              </a:spcBef>
            </a:pPr>
            <a:r>
              <a:rPr lang="ja-JP" altLang="en-US" sz="1600" dirty="0">
                <a:latin typeface="+mj-ea"/>
                <a:ea typeface="+mj-ea"/>
              </a:rPr>
              <a:t>　</a:t>
            </a:r>
            <a:r>
              <a:rPr lang="ja-JP" altLang="en-US" sz="1400" dirty="0">
                <a:latin typeface="+mj-ea"/>
                <a:ea typeface="+mj-ea"/>
              </a:rPr>
              <a:t>総延長日本最大規模の地方都市の商店街における市街地再開発事業。定期借地権方式の導入やエリアマネージメントなど先進的取組を行っている。</a:t>
            </a:r>
            <a:endParaRPr lang="en-US" altLang="ja-JP" sz="1400" dirty="0">
              <a:latin typeface="+mj-ea"/>
              <a:ea typeface="+mj-ea"/>
            </a:endParaRPr>
          </a:p>
          <a:p>
            <a:pPr>
              <a:spcBef>
                <a:spcPct val="0"/>
              </a:spcBef>
            </a:pPr>
            <a:r>
              <a:rPr lang="ja-JP" altLang="en-US" sz="1400" dirty="0">
                <a:latin typeface="+mj-ea"/>
                <a:ea typeface="+mj-ea"/>
              </a:rPr>
              <a:t>　キーテナントを想定せず、地権者出資法人による保留床取得を行い、同法人による事業後のマネジメントも想定した事業であり、準備期間における調査設計計画費及び運営資金について、準備組合が地元信用金庫からの借入れにあたり、債務保証を求められ、本債務保証制度を活用。</a:t>
            </a:r>
            <a:endParaRPr lang="en-US" altLang="ja-JP" sz="1400" dirty="0">
              <a:latin typeface="+mj-ea"/>
              <a:ea typeface="+mj-ea"/>
            </a:endParaRPr>
          </a:p>
          <a:p>
            <a:pPr>
              <a:spcBef>
                <a:spcPct val="0"/>
              </a:spcBef>
            </a:pPr>
            <a:r>
              <a:rPr lang="ja-JP" altLang="en-US" sz="1400" dirty="0">
                <a:latin typeface="+mj-ea"/>
                <a:ea typeface="+mj-ea"/>
              </a:rPr>
              <a:t>　先進的取組であることもあり、検討期間に時間を要し、融資期間が延長されたが、債務保証期間についても柔軟に延長を行うことにより、事業の円滑な推進を支援。</a:t>
            </a:r>
          </a:p>
        </p:txBody>
      </p:sp>
      <p:sp>
        <p:nvSpPr>
          <p:cNvPr id="10" name="AutoShape 23"/>
          <p:cNvSpPr>
            <a:spLocks noChangeArrowheads="1"/>
          </p:cNvSpPr>
          <p:nvPr/>
        </p:nvSpPr>
        <p:spPr bwMode="auto">
          <a:xfrm>
            <a:off x="6310518" y="0"/>
            <a:ext cx="5897122" cy="442674"/>
          </a:xfrm>
          <a:prstGeom prst="roundRect">
            <a:avLst>
              <a:gd name="adj" fmla="val 16667"/>
            </a:avLst>
          </a:prstGeom>
          <a:gradFill rotWithShape="1">
            <a:gsLst>
              <a:gs pos="0">
                <a:srgbClr val="0000FF"/>
              </a:gs>
              <a:gs pos="50000">
                <a:srgbClr val="6699FF"/>
              </a:gs>
              <a:gs pos="100000">
                <a:srgbClr val="00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spAutoFit/>
          </a:bodyPr>
          <a:lstStyle>
            <a:lvl1pPr eaLnBrk="0" hangingPunct="0">
              <a:spcBef>
                <a:spcPct val="20000"/>
              </a:spcBef>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solidFill>
                  <a:schemeClr val="bg1"/>
                </a:solidFill>
                <a:latin typeface="ＭＳ ゴシック" panose="020B0609070205080204" pitchFamily="49" charset="-128"/>
                <a:ea typeface="ＭＳ ゴシック" panose="020B0609070205080204" pitchFamily="49" charset="-128"/>
              </a:rPr>
              <a:t>富士マンション建替え事業（新潟市）</a:t>
            </a:r>
            <a:endParaRPr lang="en-US" altLang="ja-JP" sz="2000" b="1" dirty="0">
              <a:solidFill>
                <a:srgbClr val="FFFFFF"/>
              </a:solidFill>
              <a:latin typeface="ＭＳ ゴシック" panose="020B0609070205080204" pitchFamily="49" charset="-128"/>
              <a:ea typeface="ＭＳ ゴシック" panose="020B0609070205080204" pitchFamily="49" charset="-128"/>
            </a:endParaRPr>
          </a:p>
        </p:txBody>
      </p:sp>
      <p:pic>
        <p:nvPicPr>
          <p:cNvPr id="11" name="図 10"/>
          <p:cNvPicPr>
            <a:picLocks noChangeAspect="1"/>
          </p:cNvPicPr>
          <p:nvPr/>
        </p:nvPicPr>
        <p:blipFill>
          <a:blip r:embed="rId4"/>
          <a:stretch>
            <a:fillRect/>
          </a:stretch>
        </p:blipFill>
        <p:spPr>
          <a:xfrm>
            <a:off x="10394518" y="1981706"/>
            <a:ext cx="1784471" cy="1389339"/>
          </a:xfrm>
          <a:prstGeom prst="rect">
            <a:avLst/>
          </a:prstGeom>
        </p:spPr>
      </p:pic>
      <p:sp>
        <p:nvSpPr>
          <p:cNvPr id="13" name="正方形/長方形 12"/>
          <p:cNvSpPr/>
          <p:nvPr/>
        </p:nvSpPr>
        <p:spPr>
          <a:xfrm>
            <a:off x="6310517" y="1988510"/>
            <a:ext cx="4068359" cy="1382536"/>
          </a:xfrm>
          <a:prstGeom prst="rect">
            <a:avLst/>
          </a:prstGeom>
          <a:solidFill>
            <a:schemeClr val="accent6">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ja-JP" altLang="en-US" sz="1400" dirty="0">
                <a:solidFill>
                  <a:schemeClr val="tx1"/>
                </a:solidFill>
                <a:latin typeface="ＭＳ Ｐゴシック" panose="020B0600070205080204" pitchFamily="50" charset="-128"/>
              </a:rPr>
              <a:t>面　積：約</a:t>
            </a:r>
            <a:r>
              <a:rPr lang="en-US" altLang="ja-JP" sz="1400" dirty="0">
                <a:solidFill>
                  <a:schemeClr val="tx1"/>
                </a:solidFill>
                <a:latin typeface="ＭＳ Ｐゴシック" panose="020B0600070205080204" pitchFamily="50" charset="-128"/>
              </a:rPr>
              <a:t>0.5ha</a:t>
            </a:r>
          </a:p>
          <a:p>
            <a:pPr>
              <a:spcBef>
                <a:spcPct val="0"/>
              </a:spcBef>
            </a:pPr>
            <a:r>
              <a:rPr lang="ja-JP" altLang="en-US" sz="1400" dirty="0">
                <a:solidFill>
                  <a:schemeClr val="tx1"/>
                </a:solidFill>
                <a:latin typeface="ＭＳ Ｐゴシック" panose="020B0600070205080204" pitchFamily="50" charset="-128"/>
              </a:rPr>
              <a:t>　　総事業費：約</a:t>
            </a:r>
            <a:r>
              <a:rPr lang="en-US" altLang="ja-JP" sz="1400" dirty="0">
                <a:solidFill>
                  <a:schemeClr val="tx1"/>
                </a:solidFill>
                <a:latin typeface="ＭＳ Ｐゴシック" panose="020B0600070205080204" pitchFamily="50" charset="-128"/>
              </a:rPr>
              <a:t>23</a:t>
            </a:r>
            <a:r>
              <a:rPr lang="ja-JP" altLang="en-US" sz="1400" dirty="0">
                <a:solidFill>
                  <a:schemeClr val="tx1"/>
                </a:solidFill>
                <a:latin typeface="ＭＳ Ｐゴシック" panose="020B0600070205080204" pitchFamily="50" charset="-128"/>
              </a:rPr>
              <a:t>億円</a:t>
            </a:r>
            <a:endParaRPr lang="en-US" altLang="ja-JP" sz="1400" dirty="0">
              <a:solidFill>
                <a:schemeClr val="tx1"/>
              </a:solidFill>
              <a:latin typeface="ＭＳ Ｐゴシック" panose="020B0600070205080204" pitchFamily="50" charset="-128"/>
            </a:endParaRPr>
          </a:p>
          <a:p>
            <a:pPr>
              <a:spcBef>
                <a:spcPct val="0"/>
              </a:spcBef>
            </a:pPr>
            <a:r>
              <a:rPr lang="ja-JP" altLang="en-US" sz="1400" dirty="0">
                <a:solidFill>
                  <a:schemeClr val="tx1"/>
                </a:solidFill>
                <a:latin typeface="ＭＳ Ｐゴシック" panose="020B0600070205080204" pitchFamily="50" charset="-128"/>
              </a:rPr>
              <a:t>債務保証額：初動期資金</a:t>
            </a:r>
            <a:r>
              <a:rPr lang="en-US" altLang="ja-JP" sz="1400" dirty="0">
                <a:solidFill>
                  <a:schemeClr val="tx1"/>
                </a:solidFill>
                <a:latin typeface="ＭＳ Ｐゴシック" panose="020B0600070205080204" pitchFamily="50" charset="-128"/>
              </a:rPr>
              <a:t>129</a:t>
            </a:r>
            <a:r>
              <a:rPr lang="ja-JP" altLang="en-US" sz="1400" dirty="0">
                <a:solidFill>
                  <a:schemeClr val="tx1"/>
                </a:solidFill>
                <a:latin typeface="ＭＳ Ｐゴシック" panose="020B0600070205080204" pitchFamily="50" charset="-128"/>
              </a:rPr>
              <a:t>百万円</a:t>
            </a:r>
            <a:endParaRPr lang="en-US" altLang="ja-JP" sz="1400" dirty="0">
              <a:solidFill>
                <a:schemeClr val="tx1"/>
              </a:solidFill>
              <a:latin typeface="ＭＳ Ｐゴシック" panose="020B0600070205080204" pitchFamily="50" charset="-128"/>
            </a:endParaRPr>
          </a:p>
          <a:p>
            <a:pPr>
              <a:spcBef>
                <a:spcPct val="0"/>
              </a:spcBef>
            </a:pPr>
            <a:r>
              <a:rPr lang="ja-JP" altLang="en-US" sz="1400" dirty="0">
                <a:solidFill>
                  <a:schemeClr val="tx1"/>
                </a:solidFill>
                <a:latin typeface="ＭＳ Ｐゴシック" panose="020B0600070205080204" pitchFamily="50" charset="-128"/>
              </a:rPr>
              <a:t>　　　　　（地方銀行）</a:t>
            </a:r>
            <a:endParaRPr lang="en-US" altLang="ja-JP" sz="1400" dirty="0">
              <a:solidFill>
                <a:schemeClr val="tx1"/>
              </a:solidFill>
              <a:latin typeface="ＭＳ Ｐゴシック" panose="020B0600070205080204" pitchFamily="50" charset="-128"/>
            </a:endParaRPr>
          </a:p>
          <a:p>
            <a:pPr>
              <a:spcBef>
                <a:spcPct val="0"/>
              </a:spcBef>
            </a:pPr>
            <a:r>
              <a:rPr lang="ja-JP" altLang="en-US" sz="1400" dirty="0">
                <a:solidFill>
                  <a:schemeClr val="tx1"/>
                </a:solidFill>
                <a:latin typeface="ＭＳ Ｐゴシック" panose="020B0600070205080204" pitchFamily="50" charset="-128"/>
              </a:rPr>
              <a:t>主要用途：住宅、店舗、事務所</a:t>
            </a:r>
            <a:endParaRPr lang="en-US" altLang="ja-JP" sz="1400" dirty="0">
              <a:solidFill>
                <a:schemeClr val="tx1"/>
              </a:solidFill>
              <a:latin typeface="ＭＳ Ｐゴシック" panose="020B0600070205080204" pitchFamily="50" charset="-128"/>
            </a:endParaRPr>
          </a:p>
          <a:p>
            <a:pPr>
              <a:spcBef>
                <a:spcPct val="0"/>
              </a:spcBef>
            </a:pPr>
            <a:r>
              <a:rPr lang="ja-JP" altLang="en-US" sz="1400" dirty="0">
                <a:solidFill>
                  <a:schemeClr val="tx1"/>
                </a:solidFill>
                <a:latin typeface="ＭＳ Ｐゴシック" panose="020B0600070205080204" pitchFamily="50" charset="-128"/>
              </a:rPr>
              <a:t>事業進捗：平成</a:t>
            </a:r>
            <a:r>
              <a:rPr lang="en-US" altLang="ja-JP" sz="1400" dirty="0">
                <a:solidFill>
                  <a:schemeClr val="tx1"/>
                </a:solidFill>
                <a:latin typeface="ＭＳ Ｐゴシック" panose="020B0600070205080204" pitchFamily="50" charset="-128"/>
              </a:rPr>
              <a:t>18</a:t>
            </a:r>
            <a:r>
              <a:rPr lang="ja-JP" altLang="en-US" sz="1400" dirty="0">
                <a:solidFill>
                  <a:schemeClr val="tx1"/>
                </a:solidFill>
                <a:latin typeface="ＭＳ Ｐゴシック" panose="020B0600070205080204" pitchFamily="50" charset="-128"/>
              </a:rPr>
              <a:t>年</a:t>
            </a:r>
            <a:r>
              <a:rPr lang="en-US" altLang="ja-JP" sz="1400" dirty="0">
                <a:solidFill>
                  <a:schemeClr val="tx1"/>
                </a:solidFill>
                <a:latin typeface="ＭＳ Ｐゴシック" panose="020B0600070205080204" pitchFamily="50" charset="-128"/>
              </a:rPr>
              <a:t>12</a:t>
            </a:r>
            <a:r>
              <a:rPr lang="ja-JP" altLang="en-US" sz="1400" dirty="0">
                <a:solidFill>
                  <a:schemeClr val="tx1"/>
                </a:solidFill>
                <a:latin typeface="ＭＳ Ｐゴシック" panose="020B0600070205080204" pitchFamily="50" charset="-128"/>
              </a:rPr>
              <a:t>月着工、</a:t>
            </a:r>
            <a:r>
              <a:rPr lang="en-US" altLang="ja-JP" sz="1400" dirty="0">
                <a:solidFill>
                  <a:schemeClr val="tx1"/>
                </a:solidFill>
                <a:latin typeface="ＭＳ Ｐゴシック" panose="020B0600070205080204" pitchFamily="50" charset="-128"/>
              </a:rPr>
              <a:t>20</a:t>
            </a:r>
            <a:r>
              <a:rPr lang="ja-JP" altLang="en-US" sz="1400" dirty="0">
                <a:solidFill>
                  <a:schemeClr val="tx1"/>
                </a:solidFill>
                <a:latin typeface="ＭＳ Ｐゴシック" panose="020B0600070205080204" pitchFamily="50" charset="-128"/>
              </a:rPr>
              <a:t>年</a:t>
            </a:r>
            <a:r>
              <a:rPr lang="en-US" altLang="ja-JP" sz="1400" dirty="0">
                <a:solidFill>
                  <a:schemeClr val="tx1"/>
                </a:solidFill>
                <a:latin typeface="ＭＳ Ｐゴシック" panose="020B0600070205080204" pitchFamily="50" charset="-128"/>
              </a:rPr>
              <a:t>3</a:t>
            </a:r>
            <a:r>
              <a:rPr lang="ja-JP" altLang="en-US" sz="1400" dirty="0">
                <a:solidFill>
                  <a:schemeClr val="tx1"/>
                </a:solidFill>
                <a:latin typeface="ＭＳ Ｐゴシック" panose="020B0600070205080204" pitchFamily="50" charset="-128"/>
              </a:rPr>
              <a:t>月竣工</a:t>
            </a:r>
          </a:p>
        </p:txBody>
      </p:sp>
      <p:sp>
        <p:nvSpPr>
          <p:cNvPr id="12" name="正方形/長方形 11"/>
          <p:cNvSpPr/>
          <p:nvPr/>
        </p:nvSpPr>
        <p:spPr>
          <a:xfrm>
            <a:off x="6294876" y="442673"/>
            <a:ext cx="5897122" cy="1539033"/>
          </a:xfrm>
          <a:prstGeom prst="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t>　地方都市の中心市街地におけるマンション建替法に基づくマンション建替事業。</a:t>
            </a:r>
            <a:endParaRPr kumimoji="1" lang="en-US" altLang="ja-JP" sz="1400" dirty="0"/>
          </a:p>
          <a:p>
            <a:r>
              <a:rPr lang="ja-JP" altLang="en-US" sz="1400" dirty="0"/>
              <a:t>　居住者で構成されるマンション組合による建替え事業であり、事業協力者なしに自己資金で事業を行うため、調査設計計画費及び転出者のマンション買取費用に要する不足分の資金について、金融機関からの資金調達が必要であったところ、地元銀行の融資が得られることになったが、その際、債務保証が条件となり、本債務保証制度を活用。</a:t>
            </a:r>
            <a:endParaRPr lang="en-US" altLang="ja-JP" sz="1400" dirty="0"/>
          </a:p>
        </p:txBody>
      </p:sp>
      <p:pic>
        <p:nvPicPr>
          <p:cNvPr id="18" name="図 17"/>
          <p:cNvPicPr>
            <a:picLocks noChangeAspect="1"/>
          </p:cNvPicPr>
          <p:nvPr/>
        </p:nvPicPr>
        <p:blipFill>
          <a:blip r:embed="rId5"/>
          <a:stretch>
            <a:fillRect/>
          </a:stretch>
        </p:blipFill>
        <p:spPr>
          <a:xfrm>
            <a:off x="10509670" y="5531930"/>
            <a:ext cx="1682330" cy="1326069"/>
          </a:xfrm>
          <a:prstGeom prst="rect">
            <a:avLst/>
          </a:prstGeom>
        </p:spPr>
      </p:pic>
      <p:sp>
        <p:nvSpPr>
          <p:cNvPr id="20" name="AutoShape 23"/>
          <p:cNvSpPr>
            <a:spLocks noChangeArrowheads="1"/>
          </p:cNvSpPr>
          <p:nvPr/>
        </p:nvSpPr>
        <p:spPr bwMode="auto">
          <a:xfrm>
            <a:off x="6294876" y="3396554"/>
            <a:ext cx="5868471" cy="442674"/>
          </a:xfrm>
          <a:prstGeom prst="roundRect">
            <a:avLst>
              <a:gd name="adj" fmla="val 16667"/>
            </a:avLst>
          </a:prstGeom>
          <a:gradFill rotWithShape="1">
            <a:gsLst>
              <a:gs pos="0">
                <a:srgbClr val="0000FF"/>
              </a:gs>
              <a:gs pos="50000">
                <a:srgbClr val="6699FF"/>
              </a:gs>
              <a:gs pos="100000">
                <a:srgbClr val="00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spAutoFit/>
          </a:bodyPr>
          <a:lstStyle>
            <a:lvl1pPr eaLnBrk="0" hangingPunct="0">
              <a:spcBef>
                <a:spcPct val="20000"/>
              </a:spcBef>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solidFill>
                  <a:srgbClr val="FFFFFF"/>
                </a:solidFill>
                <a:latin typeface="ＭＳ ゴシック" panose="020B0609070205080204" pitchFamily="49" charset="-128"/>
                <a:ea typeface="ＭＳ ゴシック" panose="020B0609070205080204" pitchFamily="49" charset="-128"/>
              </a:rPr>
              <a:t>常盤・栄地区市街地再開発事業（佐世保市）</a:t>
            </a:r>
            <a:endParaRPr lang="en-US" altLang="ja-JP" sz="2000" b="1" dirty="0">
              <a:solidFill>
                <a:srgbClr val="FFFFFF"/>
              </a:solidFill>
              <a:latin typeface="ＭＳ ゴシック" panose="020B0609070205080204" pitchFamily="49" charset="-128"/>
              <a:ea typeface="ＭＳ ゴシック" panose="020B0609070205080204" pitchFamily="49" charset="-128"/>
            </a:endParaRPr>
          </a:p>
        </p:txBody>
      </p:sp>
      <p:sp>
        <p:nvSpPr>
          <p:cNvPr id="21" name="正方形/長方形 20"/>
          <p:cNvSpPr/>
          <p:nvPr/>
        </p:nvSpPr>
        <p:spPr>
          <a:xfrm>
            <a:off x="6323524" y="5531930"/>
            <a:ext cx="4237152" cy="1326069"/>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zh-TW" altLang="en-US" sz="1400" dirty="0">
                <a:latin typeface="ＭＳ Ｐゴシック" panose="020B0600070205080204" pitchFamily="50" charset="-128"/>
                <a:ea typeface="ＭＳ Ｐゴシック" panose="020B0600070205080204" pitchFamily="50" charset="-128"/>
              </a:rPr>
              <a:t>面積 ： 約</a:t>
            </a:r>
            <a:r>
              <a:rPr lang="en-US" altLang="zh-TW" sz="1400" dirty="0">
                <a:latin typeface="ＭＳ Ｐゴシック" panose="020B0600070205080204" pitchFamily="50" charset="-128"/>
                <a:ea typeface="ＭＳ Ｐゴシック" panose="020B0600070205080204" pitchFamily="50" charset="-128"/>
              </a:rPr>
              <a:t>0.86ha</a:t>
            </a:r>
          </a:p>
          <a:p>
            <a:r>
              <a:rPr lang="zh-TW" altLang="en-US" sz="1400" dirty="0">
                <a:latin typeface="ＭＳ Ｐゴシック" panose="020B0600070205080204" pitchFamily="50" charset="-128"/>
                <a:ea typeface="ＭＳ Ｐゴシック" panose="020B0600070205080204" pitchFamily="50" charset="-128"/>
              </a:rPr>
              <a:t>総事業費 ： 約</a:t>
            </a:r>
            <a:r>
              <a:rPr lang="en-US" altLang="zh-TW" sz="1400" dirty="0">
                <a:latin typeface="ＭＳ Ｐゴシック" panose="020B0600070205080204" pitchFamily="50" charset="-128"/>
                <a:ea typeface="ＭＳ Ｐゴシック" panose="020B0600070205080204" pitchFamily="50" charset="-128"/>
              </a:rPr>
              <a:t>107</a:t>
            </a:r>
            <a:r>
              <a:rPr lang="ja-JP" altLang="en-US" sz="1400" dirty="0">
                <a:latin typeface="ＭＳ Ｐゴシック" panose="020B0600070205080204" pitchFamily="50" charset="-128"/>
                <a:ea typeface="ＭＳ Ｐゴシック" panose="020B0600070205080204" pitchFamily="50" charset="-128"/>
              </a:rPr>
              <a:t>億円</a:t>
            </a:r>
            <a:endParaRPr lang="zh-TW" altLang="en-US" sz="1400" dirty="0">
              <a:latin typeface="ＭＳ Ｐゴシック" panose="020B0600070205080204" pitchFamily="50" charset="-128"/>
              <a:ea typeface="ＭＳ Ｐゴシック" panose="020B0600070205080204" pitchFamily="50" charset="-128"/>
            </a:endParaRPr>
          </a:p>
          <a:p>
            <a:r>
              <a:rPr lang="zh-TW" altLang="en-US" sz="1400" dirty="0">
                <a:latin typeface="ＭＳ Ｐゴシック" panose="020B0600070205080204" pitchFamily="50" charset="-128"/>
                <a:ea typeface="ＭＳ Ｐゴシック" panose="020B0600070205080204" pitchFamily="50" charset="-128"/>
              </a:rPr>
              <a:t>債務保証額 ： </a:t>
            </a:r>
            <a:r>
              <a:rPr lang="ja-JP" altLang="en-US" sz="1400" dirty="0">
                <a:latin typeface="ＭＳ Ｐゴシック" panose="020B0600070205080204" pitchFamily="50" charset="-128"/>
                <a:ea typeface="ＭＳ Ｐゴシック" panose="020B0600070205080204" pitchFamily="50" charset="-128"/>
              </a:rPr>
              <a:t>初動期資金延べ</a:t>
            </a:r>
            <a:r>
              <a:rPr lang="en-US" altLang="ja-JP" sz="1400" dirty="0">
                <a:latin typeface="ＭＳ Ｐゴシック" panose="020B0600070205080204" pitchFamily="50" charset="-128"/>
                <a:ea typeface="ＭＳ Ｐゴシック" panose="020B0600070205080204" pitchFamily="50" charset="-128"/>
              </a:rPr>
              <a:t>6.4</a:t>
            </a:r>
            <a:r>
              <a:rPr lang="ja-JP" altLang="en-US" sz="1400" dirty="0">
                <a:latin typeface="ＭＳ Ｐゴシック" panose="020B0600070205080204" pitchFamily="50" charset="-128"/>
                <a:ea typeface="ＭＳ Ｐゴシック" panose="020B0600070205080204" pitchFamily="50" charset="-128"/>
              </a:rPr>
              <a:t>億円（地方銀行、信用組合、商工中金、住宅金融支援機構）</a:t>
            </a:r>
            <a:endParaRPr lang="zh-TW" altLang="en-US" sz="1400" dirty="0">
              <a:latin typeface="ＭＳ Ｐゴシック" panose="020B0600070205080204" pitchFamily="50" charset="-128"/>
              <a:ea typeface="ＭＳ Ｐゴシック" panose="020B0600070205080204" pitchFamily="50" charset="-128"/>
            </a:endParaRPr>
          </a:p>
          <a:p>
            <a:r>
              <a:rPr lang="zh-TW" altLang="en-US" sz="1400" dirty="0">
                <a:latin typeface="ＭＳ Ｐゴシック" panose="020B0600070205080204" pitchFamily="50" charset="-128"/>
                <a:ea typeface="ＭＳ Ｐゴシック" panose="020B0600070205080204" pitchFamily="50" charset="-128"/>
              </a:rPr>
              <a:t>主要用途 ： 住宅</a:t>
            </a:r>
            <a:r>
              <a:rPr lang="ja-JP" altLang="en-US" sz="1400" dirty="0" err="1">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商業・業務施設、高齢者施設等　　竣工 ： </a:t>
            </a:r>
            <a:r>
              <a:rPr lang="zh-TW" altLang="en-US" sz="1400" dirty="0">
                <a:latin typeface="ＭＳ Ｐゴシック" panose="020B0600070205080204" pitchFamily="50" charset="-128"/>
                <a:ea typeface="ＭＳ Ｐゴシック" panose="020B0600070205080204" pitchFamily="50" charset="-128"/>
              </a:rPr>
              <a:t>平成</a:t>
            </a:r>
            <a:r>
              <a:rPr lang="en-US" altLang="zh-TW" sz="1400" dirty="0">
                <a:latin typeface="ＭＳ Ｐゴシック" panose="020B0600070205080204" pitchFamily="50" charset="-128"/>
                <a:ea typeface="ＭＳ Ｐゴシック" panose="020B0600070205080204" pitchFamily="50" charset="-128"/>
              </a:rPr>
              <a:t>26</a:t>
            </a:r>
            <a:r>
              <a:rPr lang="zh-TW" altLang="en-US" sz="1400" dirty="0">
                <a:latin typeface="ＭＳ Ｐゴシック" panose="020B0600070205080204" pitchFamily="50" charset="-128"/>
                <a:ea typeface="ＭＳ Ｐゴシック" panose="020B0600070205080204" pitchFamily="50" charset="-128"/>
              </a:rPr>
              <a:t>年</a:t>
            </a:r>
            <a:r>
              <a:rPr lang="en-US" altLang="ja-JP" sz="1400" dirty="0">
                <a:latin typeface="ＭＳ Ｐゴシック" panose="020B0600070205080204" pitchFamily="50" charset="-128"/>
                <a:ea typeface="ＭＳ Ｐゴシック" panose="020B0600070205080204" pitchFamily="50" charset="-128"/>
              </a:rPr>
              <a:t>10</a:t>
            </a:r>
            <a:r>
              <a:rPr lang="zh-TW" altLang="en-US" sz="1400" dirty="0">
                <a:latin typeface="ＭＳ Ｐゴシック" panose="020B0600070205080204" pitchFamily="50" charset="-128"/>
                <a:ea typeface="ＭＳ Ｐゴシック" panose="020B0600070205080204" pitchFamily="50" charset="-128"/>
              </a:rPr>
              <a:t>月</a:t>
            </a:r>
            <a:r>
              <a:rPr lang="ja-JP" altLang="en-US" sz="1400" dirty="0">
                <a:latin typeface="ＭＳ Ｐゴシック" panose="020B0600070205080204" pitchFamily="50" charset="-128"/>
                <a:ea typeface="ＭＳ Ｐゴシック" panose="020B0600070205080204" pitchFamily="50" charset="-128"/>
              </a:rPr>
              <a:t>竣工</a:t>
            </a:r>
            <a:endParaRPr lang="zh-TW" altLang="en-US" sz="1400" dirty="0">
              <a:latin typeface="ＭＳ Ｐゴシック" panose="020B0600070205080204" pitchFamily="50" charset="-128"/>
              <a:ea typeface="ＭＳ Ｐゴシック" panose="020B0600070205080204" pitchFamily="50" charset="-128"/>
            </a:endParaRPr>
          </a:p>
        </p:txBody>
      </p:sp>
      <p:sp>
        <p:nvSpPr>
          <p:cNvPr id="19" name="正方形/長方形 18"/>
          <p:cNvSpPr/>
          <p:nvPr/>
        </p:nvSpPr>
        <p:spPr>
          <a:xfrm>
            <a:off x="6323527" y="3841527"/>
            <a:ext cx="5868473" cy="1684141"/>
          </a:xfrm>
          <a:prstGeom prst="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t>　</a:t>
            </a:r>
            <a:r>
              <a:rPr lang="ja-JP" altLang="en-US" sz="1400" dirty="0"/>
              <a:t>佐世保市の中心市街地の商店街中心部における市街地再開発事業。</a:t>
            </a:r>
            <a:endParaRPr lang="en-US" altLang="ja-JP" sz="1400" dirty="0"/>
          </a:p>
          <a:p>
            <a:r>
              <a:rPr lang="ja-JP" altLang="en-US" sz="1400" dirty="0"/>
              <a:t>事業環境の変化により、計画変更が重なり、事業協力者も立て替えが困難となったことから、調査設計計画費の金融機関借入れが必要となり、金融機関から債務保証を求められ、本基金による債務保証制度を活用。</a:t>
            </a:r>
            <a:endParaRPr lang="en-US" altLang="ja-JP" sz="1400" dirty="0"/>
          </a:p>
          <a:p>
            <a:r>
              <a:rPr lang="ja-JP" altLang="en-US" sz="1400" dirty="0"/>
              <a:t>　その後、リーマンショック等による計画見直しや遅延に伴う調査設計計画費や移転補償費等の追加資金調達に当たっても、債務保証制度を活用して金融機関借入れを行い、事業を継続、完了することができた。</a:t>
            </a:r>
          </a:p>
        </p:txBody>
      </p:sp>
    </p:spTree>
    <p:extLst>
      <p:ext uri="{BB962C8B-B14F-4D97-AF65-F5344CB8AC3E}">
        <p14:creationId xmlns:p14="http://schemas.microsoft.com/office/powerpoint/2010/main" val="84372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3"/>
          <p:cNvSpPr>
            <a:spLocks noChangeArrowheads="1"/>
          </p:cNvSpPr>
          <p:nvPr/>
        </p:nvSpPr>
        <p:spPr bwMode="auto">
          <a:xfrm>
            <a:off x="0" y="0"/>
            <a:ext cx="6004149" cy="442674"/>
          </a:xfrm>
          <a:prstGeom prst="roundRect">
            <a:avLst>
              <a:gd name="adj" fmla="val 16667"/>
            </a:avLst>
          </a:prstGeom>
          <a:gradFill rotWithShape="1">
            <a:gsLst>
              <a:gs pos="0">
                <a:srgbClr val="0000FF"/>
              </a:gs>
              <a:gs pos="50000">
                <a:srgbClr val="6699FF"/>
              </a:gs>
              <a:gs pos="100000">
                <a:srgbClr val="00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spAutoFit/>
          </a:bodyPr>
          <a:lstStyle>
            <a:lvl1pPr eaLnBrk="0" hangingPunct="0">
              <a:spcBef>
                <a:spcPct val="20000"/>
              </a:spcBef>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solidFill>
                  <a:srgbClr val="FFFFFF"/>
                </a:solidFill>
                <a:latin typeface="ＭＳ ゴシック" panose="020B0609070205080204" pitchFamily="49" charset="-128"/>
                <a:ea typeface="ＭＳ ゴシック" panose="020B0609070205080204" pitchFamily="49" charset="-128"/>
              </a:rPr>
              <a:t>小禄地区マンション建替え事業（那覇市）</a:t>
            </a:r>
            <a:endParaRPr lang="en-US" altLang="ja-JP" sz="2000" b="1" dirty="0">
              <a:solidFill>
                <a:srgbClr val="FFFFFF"/>
              </a:solidFill>
              <a:latin typeface="ＭＳ ゴシック" panose="020B0609070205080204" pitchFamily="49" charset="-128"/>
              <a:ea typeface="ＭＳ ゴシック" panose="020B0609070205080204" pitchFamily="49" charset="-128"/>
            </a:endParaRPr>
          </a:p>
        </p:txBody>
      </p:sp>
      <p:sp>
        <p:nvSpPr>
          <p:cNvPr id="4" name="正方形/長方形 3"/>
          <p:cNvSpPr/>
          <p:nvPr/>
        </p:nvSpPr>
        <p:spPr>
          <a:xfrm>
            <a:off x="1" y="2219058"/>
            <a:ext cx="3566343" cy="662553"/>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zh-TW" altLang="en-US" sz="1400" dirty="0">
                <a:latin typeface="ＭＳ Ｐゴシック" panose="020B0600070205080204" pitchFamily="50" charset="-128"/>
                <a:ea typeface="ＭＳ Ｐゴシック" panose="020B0600070205080204" pitchFamily="50" charset="-128"/>
              </a:rPr>
              <a:t>面　積：約</a:t>
            </a:r>
            <a:r>
              <a:rPr lang="ja-JP" altLang="en-US" sz="1400" dirty="0">
                <a:latin typeface="ＭＳ Ｐゴシック" panose="020B0600070205080204" pitchFamily="50" charset="-128"/>
                <a:ea typeface="ＭＳ Ｐゴシック" panose="020B0600070205080204" pitchFamily="50" charset="-128"/>
              </a:rPr>
              <a:t>０．１</a:t>
            </a:r>
            <a:r>
              <a:rPr lang="en-US" altLang="zh-TW" sz="1400" dirty="0">
                <a:latin typeface="ＭＳ Ｐゴシック" panose="020B0600070205080204" pitchFamily="50" charset="-128"/>
                <a:ea typeface="ＭＳ Ｐゴシック" panose="020B0600070205080204" pitchFamily="50" charset="-128"/>
              </a:rPr>
              <a:t>ha</a:t>
            </a:r>
            <a:r>
              <a:rPr lang="ja-JP" altLang="en-US" sz="1400" dirty="0" err="1">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　　</a:t>
            </a:r>
            <a:r>
              <a:rPr lang="zh-TW" altLang="en-US" sz="1400" dirty="0">
                <a:latin typeface="ＭＳ Ｐゴシック" panose="020B0600070205080204" pitchFamily="50" charset="-128"/>
                <a:ea typeface="ＭＳ Ｐゴシック" panose="020B0600070205080204" pitchFamily="50" charset="-128"/>
              </a:rPr>
              <a:t>総事業費：約</a:t>
            </a:r>
            <a:r>
              <a:rPr lang="en-US" altLang="ja-JP" sz="1400" dirty="0">
                <a:latin typeface="ＭＳ Ｐゴシック" panose="020B0600070205080204" pitchFamily="50" charset="-128"/>
                <a:ea typeface="ＭＳ Ｐゴシック" panose="020B0600070205080204" pitchFamily="50" charset="-128"/>
              </a:rPr>
              <a:t>5.9</a:t>
            </a:r>
            <a:r>
              <a:rPr lang="zh-TW" altLang="en-US" sz="1400" dirty="0">
                <a:latin typeface="ＭＳ Ｐゴシック" panose="020B0600070205080204" pitchFamily="50" charset="-128"/>
                <a:ea typeface="ＭＳ Ｐゴシック" panose="020B0600070205080204" pitchFamily="50" charset="-128"/>
              </a:rPr>
              <a:t>億円</a:t>
            </a:r>
          </a:p>
          <a:p>
            <a:r>
              <a:rPr lang="zh-TW" altLang="en-US" sz="1400" dirty="0">
                <a:latin typeface="ＭＳ Ｐゴシック" panose="020B0600070205080204" pitchFamily="50" charset="-128"/>
                <a:ea typeface="ＭＳ Ｐゴシック" panose="020B0600070205080204" pitchFamily="50" charset="-128"/>
              </a:rPr>
              <a:t>債務保証額：</a:t>
            </a:r>
            <a:r>
              <a:rPr lang="en-US" altLang="ja-JP" sz="1400" dirty="0">
                <a:latin typeface="ＭＳ Ｐゴシック" panose="020B0600070205080204" pitchFamily="50" charset="-128"/>
                <a:ea typeface="ＭＳ Ｐゴシック" panose="020B0600070205080204" pitchFamily="50" charset="-128"/>
              </a:rPr>
              <a:t>5</a:t>
            </a:r>
            <a:r>
              <a:rPr lang="ja-JP" altLang="en-US" sz="1400" dirty="0">
                <a:latin typeface="ＭＳ Ｐゴシック" panose="020B0600070205080204" pitchFamily="50" charset="-128"/>
                <a:ea typeface="ＭＳ Ｐゴシック" panose="020B0600070205080204" pitchFamily="50" charset="-128"/>
              </a:rPr>
              <a:t>億円（沖縄振興開発金融公庫）</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平成</a:t>
            </a:r>
            <a:r>
              <a:rPr lang="en-US" altLang="ja-JP" sz="1400" dirty="0">
                <a:latin typeface="ＭＳ Ｐゴシック" panose="020B0600070205080204" pitchFamily="50" charset="-128"/>
                <a:ea typeface="ＭＳ Ｐゴシック" panose="020B0600070205080204" pitchFamily="50" charset="-128"/>
              </a:rPr>
              <a:t>27</a:t>
            </a:r>
            <a:r>
              <a:rPr lang="ja-JP" altLang="en-US" sz="1400" dirty="0">
                <a:latin typeface="ＭＳ Ｐゴシック" panose="020B0600070205080204" pitchFamily="50" charset="-128"/>
                <a:ea typeface="ＭＳ Ｐゴシック" panose="020B0600070205080204" pitchFamily="50" charset="-128"/>
              </a:rPr>
              <a:t>年</a:t>
            </a:r>
            <a:r>
              <a:rPr lang="en-US" altLang="ja-JP" sz="1400" dirty="0">
                <a:latin typeface="ＭＳ Ｐゴシック" panose="020B0600070205080204" pitchFamily="50" charset="-128"/>
                <a:ea typeface="ＭＳ Ｐゴシック" panose="020B0600070205080204" pitchFamily="50" charset="-128"/>
              </a:rPr>
              <a:t>8</a:t>
            </a:r>
            <a:r>
              <a:rPr lang="ja-JP" altLang="en-US" sz="1400" dirty="0">
                <a:latin typeface="ＭＳ Ｐゴシック" panose="020B0600070205080204" pitchFamily="50" charset="-128"/>
                <a:ea typeface="ＭＳ Ｐゴシック" panose="020B0600070205080204" pitchFamily="50" charset="-128"/>
              </a:rPr>
              <a:t>月竣工予定</a:t>
            </a:r>
            <a:endParaRPr lang="zh-TW" altLang="en-US" sz="1400" dirty="0">
              <a:latin typeface="ＭＳ Ｐゴシック" panose="020B0600070205080204" pitchFamily="50" charset="-128"/>
              <a:ea typeface="ＭＳ Ｐゴシック" panose="020B0600070205080204" pitchFamily="50" charset="-128"/>
            </a:endParaRPr>
          </a:p>
        </p:txBody>
      </p:sp>
      <p:pic>
        <p:nvPicPr>
          <p:cNvPr id="5" name="図 4"/>
          <p:cNvPicPr>
            <a:picLocks noChangeAspect="1"/>
          </p:cNvPicPr>
          <p:nvPr/>
        </p:nvPicPr>
        <p:blipFill>
          <a:blip r:embed="rId2"/>
          <a:stretch>
            <a:fillRect/>
          </a:stretch>
        </p:blipFill>
        <p:spPr>
          <a:xfrm>
            <a:off x="3566344" y="481872"/>
            <a:ext cx="2437806" cy="2399740"/>
          </a:xfrm>
          <a:prstGeom prst="rect">
            <a:avLst/>
          </a:prstGeom>
        </p:spPr>
      </p:pic>
      <p:sp>
        <p:nvSpPr>
          <p:cNvPr id="3" name="正方形/長方形 2"/>
          <p:cNvSpPr/>
          <p:nvPr/>
        </p:nvSpPr>
        <p:spPr>
          <a:xfrm>
            <a:off x="-1" y="442673"/>
            <a:ext cx="3566345" cy="1755191"/>
          </a:xfrm>
          <a:prstGeom prst="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solidFill>
                  <a:schemeClr val="tx1"/>
                </a:solidFill>
              </a:rPr>
              <a:t>　耐震性不足の小規模老朽マンションの建替事業。</a:t>
            </a:r>
            <a:endParaRPr lang="en-US" altLang="ja-JP" sz="1400" dirty="0">
              <a:solidFill>
                <a:schemeClr val="tx1"/>
              </a:solidFill>
            </a:endParaRPr>
          </a:p>
          <a:p>
            <a:r>
              <a:rPr lang="ja-JP" altLang="en-US" sz="1400" dirty="0">
                <a:solidFill>
                  <a:schemeClr val="tx1"/>
                </a:solidFill>
              </a:rPr>
              <a:t>　転出者が多く補償費が高額になる一方、少数の地区内残留者による建替組合の自己資金に</a:t>
            </a:r>
            <a:r>
              <a:rPr lang="ja-JP" altLang="en-US" sz="1400" dirty="0">
                <a:latin typeface="ＭＳ Ｐゴシック" panose="020B0600070205080204" pitchFamily="50" charset="-128"/>
                <a:ea typeface="ＭＳ Ｐゴシック" panose="020B0600070205080204" pitchFamily="50" charset="-128"/>
              </a:rPr>
              <a:t>限り</a:t>
            </a:r>
            <a:r>
              <a:rPr lang="ja-JP" altLang="en-US" sz="1400" dirty="0">
                <a:solidFill>
                  <a:schemeClr val="tx1"/>
                </a:solidFill>
              </a:rPr>
              <a:t>があるため、借入金依存度が比較的高くなったが、金融機関から債務保証を前提に資金調達が可能となり、建替事業の実施が可能となった。</a:t>
            </a:r>
            <a:endParaRPr lang="en-US" altLang="ja-JP" sz="1400" dirty="0">
              <a:solidFill>
                <a:schemeClr val="tx1"/>
              </a:solidFill>
            </a:endParaRPr>
          </a:p>
        </p:txBody>
      </p:sp>
      <p:sp>
        <p:nvSpPr>
          <p:cNvPr id="6" name="AutoShape 23"/>
          <p:cNvSpPr>
            <a:spLocks noChangeArrowheads="1"/>
          </p:cNvSpPr>
          <p:nvPr/>
        </p:nvSpPr>
        <p:spPr bwMode="auto">
          <a:xfrm>
            <a:off x="-11650" y="2919094"/>
            <a:ext cx="6027382" cy="442674"/>
          </a:xfrm>
          <a:prstGeom prst="roundRect">
            <a:avLst>
              <a:gd name="adj" fmla="val 16667"/>
            </a:avLst>
          </a:prstGeom>
          <a:gradFill rotWithShape="1">
            <a:gsLst>
              <a:gs pos="0">
                <a:srgbClr val="0000FF"/>
              </a:gs>
              <a:gs pos="50000">
                <a:srgbClr val="6699FF"/>
              </a:gs>
              <a:gs pos="100000">
                <a:srgbClr val="00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spAutoFit/>
          </a:bodyPr>
          <a:lstStyle>
            <a:lvl1pPr eaLnBrk="0" hangingPunct="0">
              <a:spcBef>
                <a:spcPct val="20000"/>
              </a:spcBef>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solidFill>
                  <a:srgbClr val="FFFFFF"/>
                </a:solidFill>
                <a:latin typeface="ＭＳ ゴシック" panose="020B0609070205080204" pitchFamily="49" charset="-128"/>
                <a:ea typeface="ＭＳ ゴシック" panose="020B0609070205080204" pitchFamily="49" charset="-128"/>
              </a:rPr>
              <a:t>本町五丁目地区市街地再開発事業（上越市）</a:t>
            </a:r>
            <a:endParaRPr lang="en-US" altLang="ja-JP" sz="2000" b="1" dirty="0">
              <a:solidFill>
                <a:srgbClr val="FFFFFF"/>
              </a:solidFill>
              <a:latin typeface="ＭＳ ゴシック" panose="020B0609070205080204" pitchFamily="49" charset="-128"/>
              <a:ea typeface="ＭＳ ゴシック" panose="020B0609070205080204" pitchFamily="49" charset="-128"/>
            </a:endParaRPr>
          </a:p>
        </p:txBody>
      </p:sp>
      <p:pic>
        <p:nvPicPr>
          <p:cNvPr id="7" name="図 6"/>
          <p:cNvPicPr>
            <a:picLocks noChangeAspect="1"/>
          </p:cNvPicPr>
          <p:nvPr/>
        </p:nvPicPr>
        <p:blipFill>
          <a:blip r:embed="rId3"/>
          <a:stretch>
            <a:fillRect/>
          </a:stretch>
        </p:blipFill>
        <p:spPr>
          <a:xfrm>
            <a:off x="3436894" y="5049176"/>
            <a:ext cx="2567255" cy="1844153"/>
          </a:xfrm>
          <a:prstGeom prst="rect">
            <a:avLst/>
          </a:prstGeom>
        </p:spPr>
      </p:pic>
      <p:sp>
        <p:nvSpPr>
          <p:cNvPr id="11" name="正方形/長方形 10"/>
          <p:cNvSpPr/>
          <p:nvPr/>
        </p:nvSpPr>
        <p:spPr>
          <a:xfrm>
            <a:off x="0" y="5049176"/>
            <a:ext cx="3436894" cy="18190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400" dirty="0">
                <a:solidFill>
                  <a:schemeClr val="tx1"/>
                </a:solidFill>
                <a:latin typeface="ＭＳ Ｐゴシック" panose="020B0600070205080204" pitchFamily="50" charset="-128"/>
                <a:ea typeface="ＭＳ Ｐゴシック" panose="020B0600070205080204" pitchFamily="50" charset="-128"/>
              </a:rPr>
              <a:t>面　積：約０．</a:t>
            </a:r>
            <a:r>
              <a:rPr lang="en-US" altLang="ja-JP" sz="1400" dirty="0">
                <a:solidFill>
                  <a:schemeClr val="tx1"/>
                </a:solidFill>
                <a:latin typeface="ＭＳ Ｐゴシック" panose="020B0600070205080204" pitchFamily="50" charset="-128"/>
                <a:ea typeface="ＭＳ Ｐゴシック" panose="020B0600070205080204" pitchFamily="50" charset="-128"/>
              </a:rPr>
              <a:t>5</a:t>
            </a:r>
            <a:r>
              <a:rPr lang="en-US" altLang="zh-TW" sz="1400" dirty="0">
                <a:solidFill>
                  <a:schemeClr val="tx1"/>
                </a:solidFill>
                <a:latin typeface="ＭＳ Ｐゴシック" panose="020B0600070205080204" pitchFamily="50" charset="-128"/>
                <a:ea typeface="ＭＳ Ｐゴシック" panose="020B0600070205080204" pitchFamily="50" charset="-128"/>
              </a:rPr>
              <a:t>ha</a:t>
            </a: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zh-TW" altLang="en-US" sz="1400" dirty="0">
                <a:solidFill>
                  <a:schemeClr val="tx1"/>
                </a:solidFill>
                <a:latin typeface="ＭＳ Ｐゴシック" panose="020B0600070205080204" pitchFamily="50" charset="-128"/>
                <a:ea typeface="ＭＳ Ｐゴシック" panose="020B0600070205080204" pitchFamily="50" charset="-128"/>
              </a:rPr>
              <a:t>総事業費：約</a:t>
            </a:r>
            <a:r>
              <a:rPr lang="en-US" altLang="ja-JP" sz="1400" dirty="0">
                <a:solidFill>
                  <a:schemeClr val="tx1"/>
                </a:solidFill>
                <a:latin typeface="ＭＳ Ｐゴシック" panose="020B0600070205080204" pitchFamily="50" charset="-128"/>
                <a:ea typeface="ＭＳ Ｐゴシック" panose="020B0600070205080204" pitchFamily="50" charset="-128"/>
              </a:rPr>
              <a:t>39</a:t>
            </a:r>
            <a:r>
              <a:rPr lang="zh-TW" altLang="en-US" sz="1400" dirty="0">
                <a:solidFill>
                  <a:schemeClr val="tx1"/>
                </a:solidFill>
                <a:latin typeface="ＭＳ Ｐゴシック" panose="020B0600070205080204" pitchFamily="50" charset="-128"/>
                <a:ea typeface="ＭＳ Ｐゴシック" panose="020B0600070205080204" pitchFamily="50" charset="-128"/>
              </a:rPr>
              <a:t>億円</a:t>
            </a:r>
          </a:p>
          <a:p>
            <a:r>
              <a:rPr lang="zh-TW" altLang="en-US" sz="1400" dirty="0">
                <a:solidFill>
                  <a:schemeClr val="tx1"/>
                </a:solidFill>
                <a:latin typeface="ＭＳ Ｐゴシック" panose="020B0600070205080204" pitchFamily="50" charset="-128"/>
                <a:ea typeface="ＭＳ Ｐゴシック" panose="020B0600070205080204" pitchFamily="50" charset="-128"/>
              </a:rPr>
              <a:t>債務保証額：</a:t>
            </a:r>
            <a:r>
              <a:rPr lang="ja-JP" altLang="en-US" sz="1400" dirty="0">
                <a:solidFill>
                  <a:schemeClr val="tx1"/>
                </a:solidFill>
                <a:latin typeface="ＭＳ Ｐゴシック" panose="020B0600070205080204" pitchFamily="50" charset="-128"/>
                <a:ea typeface="ＭＳ Ｐゴシック" panose="020B0600070205080204" pitchFamily="50" charset="-128"/>
              </a:rPr>
              <a:t>初動期</a:t>
            </a:r>
            <a:r>
              <a:rPr lang="en-US" altLang="ja-JP" sz="1400" dirty="0">
                <a:solidFill>
                  <a:schemeClr val="tx1"/>
                </a:solidFill>
                <a:latin typeface="ＭＳ Ｐゴシック" panose="020B0600070205080204" pitchFamily="50" charset="-128"/>
                <a:ea typeface="ＭＳ Ｐゴシック" panose="020B0600070205080204" pitchFamily="50" charset="-128"/>
              </a:rPr>
              <a:t>3.4</a:t>
            </a:r>
            <a:r>
              <a:rPr lang="zh-TW" altLang="en-US" sz="1400" dirty="0">
                <a:solidFill>
                  <a:schemeClr val="tx1"/>
                </a:solidFill>
                <a:latin typeface="ＭＳ Ｐゴシック" panose="020B0600070205080204" pitchFamily="50" charset="-128"/>
                <a:ea typeface="ＭＳ Ｐゴシック" panose="020B0600070205080204" pitchFamily="50" charset="-128"/>
              </a:rPr>
              <a:t>億円</a:t>
            </a:r>
            <a:r>
              <a:rPr lang="ja-JP" altLang="en-US" sz="1400" dirty="0">
                <a:solidFill>
                  <a:schemeClr val="tx1"/>
                </a:solidFill>
                <a:latin typeface="ＭＳ Ｐゴシック" panose="020B0600070205080204" pitchFamily="50" charset="-128"/>
                <a:ea typeface="ＭＳ Ｐゴシック" panose="020B0600070205080204" pitchFamily="50" charset="-128"/>
              </a:rPr>
              <a:t>（地方銀行）、</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r>
              <a:rPr lang="ja-JP" altLang="en-US" sz="1400" dirty="0">
                <a:solidFill>
                  <a:schemeClr val="tx1"/>
                </a:solidFill>
                <a:latin typeface="ＭＳ Ｐゴシック" panose="020B0600070205080204" pitchFamily="50" charset="-128"/>
                <a:ea typeface="ＭＳ Ｐゴシック" panose="020B0600070205080204" pitchFamily="50" charset="-128"/>
              </a:rPr>
              <a:t>　　　建設資金</a:t>
            </a:r>
            <a:r>
              <a:rPr lang="en-US" altLang="ja-JP" sz="1400" dirty="0">
                <a:solidFill>
                  <a:schemeClr val="tx1"/>
                </a:solidFill>
                <a:latin typeface="ＭＳ Ｐゴシック" panose="020B0600070205080204" pitchFamily="50" charset="-128"/>
                <a:ea typeface="ＭＳ Ｐゴシック" panose="020B0600070205080204" pitchFamily="50" charset="-128"/>
              </a:rPr>
              <a:t>6.5</a:t>
            </a:r>
            <a:r>
              <a:rPr lang="ja-JP" altLang="en-US" sz="1400" dirty="0">
                <a:solidFill>
                  <a:schemeClr val="tx1"/>
                </a:solidFill>
                <a:latin typeface="ＭＳ Ｐゴシック" panose="020B0600070205080204" pitchFamily="50" charset="-128"/>
                <a:ea typeface="ＭＳ Ｐゴシック" panose="020B0600070205080204" pitchFamily="50" charset="-128"/>
              </a:rPr>
              <a:t>億円</a:t>
            </a:r>
            <a:r>
              <a:rPr lang="zh-TW" altLang="en-US" sz="1400" dirty="0">
                <a:solidFill>
                  <a:schemeClr val="tx1"/>
                </a:solidFill>
                <a:latin typeface="ＭＳ Ｐゴシック" panose="020B0600070205080204" pitchFamily="50" charset="-128"/>
                <a:ea typeface="ＭＳ Ｐゴシック" panose="020B0600070205080204" pitchFamily="50" charset="-128"/>
              </a:rPr>
              <a:t>（</a:t>
            </a:r>
            <a:r>
              <a:rPr lang="ja-JP" altLang="en-US" sz="1400" dirty="0">
                <a:solidFill>
                  <a:schemeClr val="tx1"/>
                </a:solidFill>
                <a:latin typeface="ＭＳ Ｐゴシック" panose="020B0600070205080204" pitchFamily="50" charset="-128"/>
                <a:ea typeface="ＭＳ Ｐゴシック" panose="020B0600070205080204" pitchFamily="50" charset="-128"/>
              </a:rPr>
              <a:t>地方銀行</a:t>
            </a:r>
            <a:r>
              <a:rPr lang="en-US" altLang="ja-JP" sz="1400" dirty="0">
                <a:solidFill>
                  <a:schemeClr val="tx1"/>
                </a:solidFill>
                <a:latin typeface="ＭＳ Ｐゴシック" panose="020B0600070205080204" pitchFamily="50" charset="-128"/>
                <a:ea typeface="ＭＳ Ｐゴシック" panose="020B0600070205080204" pitchFamily="50" charset="-128"/>
              </a:rPr>
              <a:t>2</a:t>
            </a:r>
            <a:r>
              <a:rPr lang="ja-JP" altLang="en-US" sz="1400" dirty="0">
                <a:solidFill>
                  <a:schemeClr val="tx1"/>
                </a:solidFill>
                <a:latin typeface="ＭＳ Ｐゴシック" panose="020B0600070205080204" pitchFamily="50" charset="-128"/>
                <a:ea typeface="ＭＳ Ｐゴシック" panose="020B0600070205080204" pitchFamily="50" charset="-128"/>
              </a:rPr>
              <a:t>行、第</a:t>
            </a:r>
            <a:r>
              <a:rPr lang="en-US" altLang="ja-JP" sz="1400" dirty="0">
                <a:solidFill>
                  <a:schemeClr val="tx1"/>
                </a:solidFill>
                <a:latin typeface="ＭＳ Ｐゴシック" panose="020B0600070205080204" pitchFamily="50" charset="-128"/>
                <a:ea typeface="ＭＳ Ｐゴシック" panose="020B0600070205080204" pitchFamily="50" charset="-128"/>
              </a:rPr>
              <a:t>2</a:t>
            </a:r>
            <a:r>
              <a:rPr lang="ja-JP" altLang="en-US" sz="1400" dirty="0">
                <a:solidFill>
                  <a:schemeClr val="tx1"/>
                </a:solidFill>
                <a:latin typeface="ＭＳ Ｐゴシック" panose="020B0600070205080204" pitchFamily="50" charset="-128"/>
                <a:ea typeface="ＭＳ Ｐゴシック" panose="020B0600070205080204" pitchFamily="50" charset="-128"/>
              </a:rPr>
              <a:t>地方銀行</a:t>
            </a:r>
            <a:r>
              <a:rPr lang="en-US" altLang="ja-JP" sz="1400" dirty="0">
                <a:solidFill>
                  <a:schemeClr val="tx1"/>
                </a:solidFill>
                <a:latin typeface="ＭＳ Ｐゴシック" panose="020B0600070205080204" pitchFamily="50" charset="-128"/>
                <a:ea typeface="ＭＳ Ｐゴシック" panose="020B0600070205080204" pitchFamily="50" charset="-128"/>
              </a:rPr>
              <a:t>1</a:t>
            </a:r>
            <a:r>
              <a:rPr lang="ja-JP" altLang="en-US" sz="1400" dirty="0">
                <a:solidFill>
                  <a:schemeClr val="tx1"/>
                </a:solidFill>
                <a:latin typeface="ＭＳ Ｐゴシック" panose="020B0600070205080204" pitchFamily="50" charset="-128"/>
                <a:ea typeface="ＭＳ Ｐゴシック" panose="020B0600070205080204" pitchFamily="50" charset="-128"/>
              </a:rPr>
              <a:t>行、１信用金庫）</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r>
              <a:rPr lang="ja-JP" altLang="en-US" sz="1400" dirty="0">
                <a:solidFill>
                  <a:schemeClr val="tx1"/>
                </a:solidFill>
                <a:latin typeface="ＭＳ Ｐゴシック" panose="020B0600070205080204" pitchFamily="50" charset="-128"/>
                <a:ea typeface="ＭＳ Ｐゴシック" panose="020B0600070205080204" pitchFamily="50" charset="-128"/>
              </a:rPr>
              <a:t>主要用途：住宅、商業施設、公益施設、駐車場</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r>
              <a:rPr lang="zh-TW" altLang="en-US" sz="1400" dirty="0">
                <a:solidFill>
                  <a:schemeClr val="tx1"/>
                </a:solidFill>
                <a:latin typeface="ＭＳ Ｐゴシック" panose="020B0600070205080204" pitchFamily="50" charset="-128"/>
                <a:ea typeface="ＭＳ Ｐゴシック" panose="020B0600070205080204" pitchFamily="50" charset="-128"/>
              </a:rPr>
              <a:t>平成</a:t>
            </a:r>
            <a:r>
              <a:rPr lang="en-US" altLang="zh-TW" sz="1400" dirty="0">
                <a:solidFill>
                  <a:schemeClr val="tx1"/>
                </a:solidFill>
                <a:latin typeface="ＭＳ Ｐゴシック" panose="020B0600070205080204" pitchFamily="50" charset="-128"/>
                <a:ea typeface="ＭＳ Ｐゴシック" panose="020B0600070205080204" pitchFamily="50" charset="-128"/>
              </a:rPr>
              <a:t>23</a:t>
            </a:r>
            <a:r>
              <a:rPr lang="zh-TW" altLang="en-US" sz="1400" dirty="0">
                <a:solidFill>
                  <a:schemeClr val="tx1"/>
                </a:solidFill>
                <a:latin typeface="ＭＳ Ｐゴシック" panose="020B0600070205080204" pitchFamily="50" charset="-128"/>
                <a:ea typeface="ＭＳ Ｐゴシック" panose="020B0600070205080204" pitchFamily="50" charset="-128"/>
              </a:rPr>
              <a:t>年</a:t>
            </a:r>
            <a:r>
              <a:rPr lang="en-US" altLang="zh-TW" sz="1400" dirty="0">
                <a:solidFill>
                  <a:schemeClr val="tx1"/>
                </a:solidFill>
                <a:latin typeface="ＭＳ Ｐゴシック" panose="020B0600070205080204" pitchFamily="50" charset="-128"/>
                <a:ea typeface="ＭＳ Ｐゴシック" panose="020B0600070205080204" pitchFamily="50" charset="-128"/>
              </a:rPr>
              <a:t>6</a:t>
            </a:r>
            <a:r>
              <a:rPr lang="zh-TW" altLang="en-US" sz="1400" dirty="0">
                <a:solidFill>
                  <a:schemeClr val="tx1"/>
                </a:solidFill>
                <a:latin typeface="ＭＳ Ｐゴシック" panose="020B0600070205080204" pitchFamily="50" charset="-128"/>
                <a:ea typeface="ＭＳ Ｐゴシック" panose="020B0600070205080204" pitchFamily="50" charset="-128"/>
              </a:rPr>
              <a:t>月</a:t>
            </a:r>
            <a:r>
              <a:rPr lang="ja-JP" altLang="en-US" sz="1400" dirty="0">
                <a:solidFill>
                  <a:schemeClr val="tx1"/>
                </a:solidFill>
                <a:latin typeface="ＭＳ Ｐゴシック" panose="020B0600070205080204" pitchFamily="50" charset="-128"/>
                <a:ea typeface="ＭＳ Ｐゴシック" panose="020B0600070205080204" pitchFamily="50" charset="-128"/>
              </a:rPr>
              <a:t>着工</a:t>
            </a:r>
            <a:r>
              <a:rPr lang="en-US" altLang="ja-JP" sz="1400" dirty="0">
                <a:solidFill>
                  <a:schemeClr val="tx1"/>
                </a:solidFill>
                <a:latin typeface="ＭＳ Ｐゴシック" panose="020B0600070205080204" pitchFamily="50" charset="-128"/>
                <a:ea typeface="ＭＳ Ｐゴシック" panose="020B0600070205080204" pitchFamily="50" charset="-128"/>
              </a:rPr>
              <a:t>25</a:t>
            </a:r>
            <a:r>
              <a:rPr lang="ja-JP" altLang="en-US" sz="1400" dirty="0">
                <a:solidFill>
                  <a:schemeClr val="tx1"/>
                </a:solidFill>
                <a:latin typeface="ＭＳ Ｐゴシック" panose="020B0600070205080204" pitchFamily="50" charset="-128"/>
                <a:ea typeface="ＭＳ Ｐゴシック" panose="020B0600070205080204" pitchFamily="50" charset="-128"/>
              </a:rPr>
              <a:t>年</a:t>
            </a:r>
            <a:r>
              <a:rPr lang="en-US" altLang="ja-JP" sz="1400" dirty="0">
                <a:solidFill>
                  <a:schemeClr val="tx1"/>
                </a:solidFill>
                <a:latin typeface="ＭＳ Ｐゴシック" panose="020B0600070205080204" pitchFamily="50" charset="-128"/>
                <a:ea typeface="ＭＳ Ｐゴシック" panose="020B0600070205080204" pitchFamily="50" charset="-128"/>
              </a:rPr>
              <a:t>3</a:t>
            </a:r>
            <a:r>
              <a:rPr lang="ja-JP" altLang="en-US" sz="1400" dirty="0">
                <a:solidFill>
                  <a:schemeClr val="tx1"/>
                </a:solidFill>
                <a:latin typeface="ＭＳ Ｐゴシック" panose="020B0600070205080204" pitchFamily="50" charset="-128"/>
                <a:ea typeface="ＭＳ Ｐゴシック" panose="020B0600070205080204" pitchFamily="50" charset="-128"/>
              </a:rPr>
              <a:t>月竣工</a:t>
            </a:r>
            <a:endParaRPr lang="zh-TW"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10" name="正方形/長方形 9"/>
          <p:cNvSpPr/>
          <p:nvPr/>
        </p:nvSpPr>
        <p:spPr>
          <a:xfrm>
            <a:off x="0" y="3361768"/>
            <a:ext cx="6004149" cy="1687409"/>
          </a:xfrm>
          <a:prstGeom prst="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a:ln w="0"/>
                <a:solidFill>
                  <a:schemeClr val="tx1"/>
                </a:solidFill>
              </a:rPr>
              <a:t>　</a:t>
            </a:r>
            <a:r>
              <a:rPr kumimoji="1" lang="ja-JP" altLang="en-US" sz="1400" dirty="0">
                <a:ln w="0"/>
                <a:solidFill>
                  <a:schemeClr val="tx1"/>
                </a:solidFill>
              </a:rPr>
              <a:t>地権者である地元企業が設立したまちづくり会社による会社施行の市街地再開発事業。</a:t>
            </a:r>
            <a:endParaRPr kumimoji="1" lang="en-US" altLang="ja-JP" sz="1400" dirty="0">
              <a:ln w="0"/>
              <a:solidFill>
                <a:schemeClr val="tx1"/>
              </a:solidFill>
            </a:endParaRPr>
          </a:p>
          <a:p>
            <a:r>
              <a:rPr lang="ja-JP" altLang="en-US" sz="1400" dirty="0"/>
              <a:t>　中心市街地の活性化を推進する上越市の方針に沿って行われる事業において、</a:t>
            </a:r>
            <a:r>
              <a:rPr lang="ja-JP" altLang="en-US" sz="1400" dirty="0">
                <a:ln w="0"/>
                <a:solidFill>
                  <a:schemeClr val="tx1"/>
                </a:solidFill>
              </a:rPr>
              <a:t>資産規模、資金力の零細な地元企業が、キーテナントを想定しない事業を実施するに当たり、建設資金という多額の資金調達が必要となる中、公益施設の取得を予定する市の仲介により、</a:t>
            </a:r>
            <a:r>
              <a:rPr lang="ja-JP" altLang="en-US" sz="1400" dirty="0"/>
              <a:t>本債務保証制度の活用を前提に地元銀行等による協調融資を得られることになり、事業推進が可能となった。</a:t>
            </a:r>
          </a:p>
        </p:txBody>
      </p:sp>
      <p:sp>
        <p:nvSpPr>
          <p:cNvPr id="19" name="AutoShape 23"/>
          <p:cNvSpPr>
            <a:spLocks noChangeArrowheads="1"/>
          </p:cNvSpPr>
          <p:nvPr/>
        </p:nvSpPr>
        <p:spPr bwMode="auto">
          <a:xfrm>
            <a:off x="6040431" y="3520827"/>
            <a:ext cx="6147217" cy="442674"/>
          </a:xfrm>
          <a:prstGeom prst="roundRect">
            <a:avLst>
              <a:gd name="adj" fmla="val 16667"/>
            </a:avLst>
          </a:prstGeom>
          <a:gradFill rotWithShape="1">
            <a:gsLst>
              <a:gs pos="0">
                <a:srgbClr val="0000FF"/>
              </a:gs>
              <a:gs pos="50000">
                <a:srgbClr val="6699FF"/>
              </a:gs>
              <a:gs pos="100000">
                <a:srgbClr val="00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spAutoFit/>
          </a:bodyPr>
          <a:lstStyle>
            <a:lvl1pPr eaLnBrk="0" hangingPunct="0">
              <a:spcBef>
                <a:spcPct val="20000"/>
              </a:spcBef>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solidFill>
                  <a:srgbClr val="FFFFFF"/>
                </a:solidFill>
                <a:latin typeface="ＭＳ ゴシック" panose="020B0609070205080204" pitchFamily="49" charset="-128"/>
                <a:ea typeface="ＭＳ ゴシック" panose="020B0609070205080204" pitchFamily="49" charset="-128"/>
              </a:rPr>
              <a:t>今屋敷地区市街地再開発事業（対馬市）</a:t>
            </a:r>
            <a:endParaRPr lang="en-US" altLang="ja-JP" sz="2000" b="1" dirty="0">
              <a:solidFill>
                <a:srgbClr val="FFFFFF"/>
              </a:solidFill>
              <a:latin typeface="ＭＳ ゴシック" panose="020B0609070205080204" pitchFamily="49" charset="-128"/>
              <a:ea typeface="ＭＳ ゴシック" panose="020B0609070205080204" pitchFamily="49" charset="-128"/>
            </a:endParaRPr>
          </a:p>
        </p:txBody>
      </p:sp>
      <p:sp>
        <p:nvSpPr>
          <p:cNvPr id="21" name="正方形/長方形 20"/>
          <p:cNvSpPr/>
          <p:nvPr/>
        </p:nvSpPr>
        <p:spPr>
          <a:xfrm>
            <a:off x="6040432" y="5346778"/>
            <a:ext cx="4004652" cy="150971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400" dirty="0">
                <a:solidFill>
                  <a:schemeClr val="tx1"/>
                </a:solidFill>
                <a:latin typeface="ＭＳ Ｐゴシック" panose="020B0600070205080204" pitchFamily="50" charset="-128"/>
                <a:ea typeface="ＭＳ Ｐゴシック" panose="020B0600070205080204" pitchFamily="50" charset="-128"/>
              </a:rPr>
              <a:t>面　積：約</a:t>
            </a:r>
            <a:r>
              <a:rPr lang="en-US" altLang="zh-TW" sz="1400" dirty="0">
                <a:solidFill>
                  <a:schemeClr val="tx1"/>
                </a:solidFill>
                <a:latin typeface="ＭＳ Ｐゴシック" panose="020B0600070205080204" pitchFamily="50" charset="-128"/>
                <a:ea typeface="ＭＳ Ｐゴシック" panose="020B0600070205080204" pitchFamily="50" charset="-128"/>
              </a:rPr>
              <a:t>0.7ha</a:t>
            </a:r>
          </a:p>
          <a:p>
            <a:r>
              <a:rPr lang="zh-TW" altLang="en-US" sz="1400" dirty="0">
                <a:solidFill>
                  <a:schemeClr val="tx1"/>
                </a:solidFill>
                <a:latin typeface="ＭＳ Ｐゴシック" panose="020B0600070205080204" pitchFamily="50" charset="-128"/>
                <a:ea typeface="ＭＳ Ｐゴシック" panose="020B0600070205080204" pitchFamily="50" charset="-128"/>
              </a:rPr>
              <a:t>総事業費：約</a:t>
            </a:r>
            <a:r>
              <a:rPr lang="en-US" altLang="ja-JP" sz="1400" dirty="0">
                <a:solidFill>
                  <a:schemeClr val="tx1"/>
                </a:solidFill>
                <a:latin typeface="ＭＳ Ｐゴシック" panose="020B0600070205080204" pitchFamily="50" charset="-128"/>
                <a:ea typeface="ＭＳ Ｐゴシック" panose="020B0600070205080204" pitchFamily="50" charset="-128"/>
              </a:rPr>
              <a:t>56</a:t>
            </a:r>
            <a:r>
              <a:rPr lang="ja-JP" altLang="en-US" sz="1400" dirty="0">
                <a:solidFill>
                  <a:schemeClr val="tx1"/>
                </a:solidFill>
                <a:latin typeface="ＭＳ Ｐゴシック" panose="020B0600070205080204" pitchFamily="50" charset="-128"/>
                <a:ea typeface="ＭＳ Ｐゴシック" panose="020B0600070205080204" pitchFamily="50" charset="-128"/>
              </a:rPr>
              <a:t>億円</a:t>
            </a:r>
            <a:endParaRPr lang="zh-TW" altLang="en-US" sz="1400" dirty="0">
              <a:solidFill>
                <a:schemeClr val="tx1"/>
              </a:solidFill>
              <a:latin typeface="ＭＳ Ｐゴシック" panose="020B0600070205080204" pitchFamily="50" charset="-128"/>
              <a:ea typeface="ＭＳ Ｐゴシック" panose="020B0600070205080204" pitchFamily="50" charset="-128"/>
            </a:endParaRPr>
          </a:p>
          <a:p>
            <a:r>
              <a:rPr lang="zh-TW" altLang="en-US" sz="1400" dirty="0">
                <a:solidFill>
                  <a:schemeClr val="tx1"/>
                </a:solidFill>
                <a:latin typeface="ＭＳ Ｐゴシック" panose="020B0600070205080204" pitchFamily="50" charset="-128"/>
                <a:ea typeface="ＭＳ Ｐゴシック" panose="020B0600070205080204" pitchFamily="50" charset="-128"/>
              </a:rPr>
              <a:t>債務保証額：初動期</a:t>
            </a:r>
            <a:r>
              <a:rPr lang="en-US" altLang="ja-JP" sz="1400" dirty="0">
                <a:solidFill>
                  <a:schemeClr val="tx1"/>
                </a:solidFill>
                <a:latin typeface="ＭＳ Ｐゴシック" panose="020B0600070205080204" pitchFamily="50" charset="-128"/>
                <a:ea typeface="ＭＳ Ｐゴシック" panose="020B0600070205080204" pitchFamily="50" charset="-128"/>
              </a:rPr>
              <a:t>4.9</a:t>
            </a:r>
            <a:r>
              <a:rPr lang="ja-JP" altLang="en-US" sz="1400" dirty="0">
                <a:solidFill>
                  <a:schemeClr val="tx1"/>
                </a:solidFill>
                <a:latin typeface="ＭＳ Ｐゴシック" panose="020B0600070205080204" pitchFamily="50" charset="-128"/>
                <a:ea typeface="ＭＳ Ｐゴシック" panose="020B0600070205080204" pitchFamily="50" charset="-128"/>
              </a:rPr>
              <a:t>億円（地方銀行）</a:t>
            </a:r>
            <a:r>
              <a:rPr lang="zh-TW" altLang="en-US" sz="1400" dirty="0">
                <a:solidFill>
                  <a:schemeClr val="tx1"/>
                </a:solidFill>
                <a:latin typeface="ＭＳ Ｐゴシック" panose="020B0600070205080204" pitchFamily="50" charset="-128"/>
                <a:ea typeface="ＭＳ Ｐゴシック" panose="020B0600070205080204" pitchFamily="50" charset="-128"/>
              </a:rPr>
              <a:t>、建設資金</a:t>
            </a:r>
            <a:r>
              <a:rPr lang="en-US" altLang="ja-JP" sz="1400" dirty="0">
                <a:solidFill>
                  <a:schemeClr val="tx1"/>
                </a:solidFill>
                <a:latin typeface="ＭＳ Ｐゴシック" panose="020B0600070205080204" pitchFamily="50" charset="-128"/>
                <a:ea typeface="ＭＳ Ｐゴシック" panose="020B0600070205080204" pitchFamily="50" charset="-128"/>
              </a:rPr>
              <a:t>11.81</a:t>
            </a:r>
            <a:r>
              <a:rPr lang="ja-JP" altLang="en-US" sz="1400" dirty="0">
                <a:solidFill>
                  <a:schemeClr val="tx1"/>
                </a:solidFill>
                <a:latin typeface="ＭＳ Ｐゴシック" panose="020B0600070205080204" pitchFamily="50" charset="-128"/>
                <a:ea typeface="ＭＳ Ｐゴシック" panose="020B0600070205080204" pitchFamily="50" charset="-128"/>
              </a:rPr>
              <a:t>億円</a:t>
            </a:r>
            <a:r>
              <a:rPr lang="zh-TW" altLang="en-US" sz="1400" dirty="0">
                <a:solidFill>
                  <a:schemeClr val="tx1"/>
                </a:solidFill>
                <a:latin typeface="ＭＳ Ｐゴシック" panose="020B0600070205080204" pitchFamily="50" charset="-128"/>
                <a:ea typeface="ＭＳ Ｐゴシック" panose="020B0600070205080204" pitchFamily="50" charset="-128"/>
              </a:rPr>
              <a:t>（</a:t>
            </a:r>
            <a:r>
              <a:rPr lang="ja-JP" altLang="en-US" sz="1400" dirty="0">
                <a:solidFill>
                  <a:schemeClr val="tx1"/>
                </a:solidFill>
                <a:latin typeface="ＭＳ Ｐゴシック" panose="020B0600070205080204" pitchFamily="50" charset="-128"/>
                <a:ea typeface="ＭＳ Ｐゴシック" panose="020B0600070205080204" pitchFamily="50" charset="-128"/>
              </a:rPr>
              <a:t>地方銀行</a:t>
            </a:r>
            <a:r>
              <a:rPr lang="zh-TW" altLang="en-US" sz="1400" dirty="0">
                <a:solidFill>
                  <a:schemeClr val="tx1"/>
                </a:solidFill>
                <a:latin typeface="ＭＳ Ｐゴシック" panose="020B0600070205080204" pitchFamily="50" charset="-128"/>
                <a:ea typeface="ＭＳ Ｐゴシック" panose="020B0600070205080204" pitchFamily="50" charset="-128"/>
              </a:rPr>
              <a:t>）</a:t>
            </a:r>
          </a:p>
          <a:p>
            <a:r>
              <a:rPr lang="zh-TW" altLang="en-US" sz="1400" dirty="0">
                <a:solidFill>
                  <a:schemeClr val="tx1"/>
                </a:solidFill>
                <a:latin typeface="ＭＳ Ｐゴシック" panose="020B0600070205080204" pitchFamily="50" charset="-128"/>
                <a:ea typeface="ＭＳ Ｐゴシック" panose="020B0600070205080204" pitchFamily="50" charset="-128"/>
              </a:rPr>
              <a:t>主要用途：商業施設、</a:t>
            </a:r>
            <a:r>
              <a:rPr lang="ja-JP" altLang="en-US" sz="1400" dirty="0">
                <a:solidFill>
                  <a:schemeClr val="tx1"/>
                </a:solidFill>
                <a:latin typeface="ＭＳ Ｐゴシック" panose="020B0600070205080204" pitchFamily="50" charset="-128"/>
                <a:ea typeface="ＭＳ Ｐゴシック" panose="020B0600070205080204" pitchFamily="50" charset="-128"/>
              </a:rPr>
              <a:t>公益</a:t>
            </a:r>
            <a:r>
              <a:rPr lang="zh-TW" altLang="en-US" sz="1400" dirty="0">
                <a:solidFill>
                  <a:schemeClr val="tx1"/>
                </a:solidFill>
                <a:latin typeface="ＭＳ Ｐゴシック" panose="020B0600070205080204" pitchFamily="50" charset="-128"/>
                <a:ea typeface="ＭＳ Ｐゴシック" panose="020B0600070205080204" pitchFamily="50" charset="-128"/>
              </a:rPr>
              <a:t>施設</a:t>
            </a:r>
            <a:endParaRPr lang="en-US" altLang="zh-TW" sz="1400" dirty="0">
              <a:solidFill>
                <a:schemeClr val="tx1"/>
              </a:solidFill>
              <a:latin typeface="ＭＳ Ｐゴシック" panose="020B0600070205080204" pitchFamily="50" charset="-128"/>
              <a:ea typeface="ＭＳ Ｐゴシック" panose="020B0600070205080204" pitchFamily="50" charset="-128"/>
            </a:endParaRPr>
          </a:p>
          <a:p>
            <a:r>
              <a:rPr lang="zh-TW" altLang="en-US" sz="1400" dirty="0">
                <a:solidFill>
                  <a:schemeClr val="tx1"/>
                </a:solidFill>
                <a:latin typeface="ＭＳ Ｐゴシック" panose="020B0600070205080204" pitchFamily="50" charset="-128"/>
                <a:ea typeface="ＭＳ Ｐゴシック" panose="020B0600070205080204" pitchFamily="50" charset="-128"/>
              </a:rPr>
              <a:t>平成</a:t>
            </a:r>
            <a:r>
              <a:rPr lang="en-US" altLang="ja-JP" sz="1400" dirty="0">
                <a:solidFill>
                  <a:schemeClr val="tx1"/>
                </a:solidFill>
                <a:latin typeface="ＭＳ Ｐゴシック" panose="020B0600070205080204" pitchFamily="50" charset="-128"/>
                <a:ea typeface="ＭＳ Ｐゴシック" panose="020B0600070205080204" pitchFamily="50" charset="-128"/>
              </a:rPr>
              <a:t>17</a:t>
            </a:r>
            <a:r>
              <a:rPr lang="ja-JP" altLang="en-US" sz="1400" dirty="0">
                <a:solidFill>
                  <a:schemeClr val="tx1"/>
                </a:solidFill>
                <a:latin typeface="ＭＳ Ｐゴシック" panose="020B0600070205080204" pitchFamily="50" charset="-128"/>
                <a:ea typeface="ＭＳ Ｐゴシック" panose="020B0600070205080204" pitchFamily="50" charset="-128"/>
              </a:rPr>
              <a:t>年</a:t>
            </a:r>
            <a:r>
              <a:rPr lang="en-US" altLang="ja-JP" sz="1400" dirty="0">
                <a:solidFill>
                  <a:schemeClr val="tx1"/>
                </a:solidFill>
                <a:latin typeface="ＭＳ Ｐゴシック" panose="020B0600070205080204" pitchFamily="50" charset="-128"/>
                <a:ea typeface="ＭＳ Ｐゴシック" panose="020B0600070205080204" pitchFamily="50" charset="-128"/>
              </a:rPr>
              <a:t>6</a:t>
            </a:r>
            <a:r>
              <a:rPr lang="zh-TW" altLang="en-US" sz="1400" dirty="0">
                <a:solidFill>
                  <a:schemeClr val="tx1"/>
                </a:solidFill>
                <a:latin typeface="ＭＳ Ｐゴシック" panose="020B0600070205080204" pitchFamily="50" charset="-128"/>
                <a:ea typeface="ＭＳ Ｐゴシック" panose="020B0600070205080204" pitchFamily="50" charset="-128"/>
              </a:rPr>
              <a:t>月着工</a:t>
            </a:r>
            <a:r>
              <a:rPr lang="en-US" altLang="ja-JP" sz="1400" dirty="0">
                <a:solidFill>
                  <a:schemeClr val="tx1"/>
                </a:solidFill>
                <a:latin typeface="ＭＳ Ｐゴシック" panose="020B0600070205080204" pitchFamily="50" charset="-128"/>
                <a:ea typeface="ＭＳ Ｐゴシック" panose="020B0600070205080204" pitchFamily="50" charset="-128"/>
              </a:rPr>
              <a:t>18</a:t>
            </a:r>
            <a:r>
              <a:rPr lang="ja-JP" altLang="en-US" sz="1400" dirty="0">
                <a:solidFill>
                  <a:schemeClr val="tx1"/>
                </a:solidFill>
                <a:latin typeface="ＭＳ Ｐゴシック" panose="020B0600070205080204" pitchFamily="50" charset="-128"/>
                <a:ea typeface="ＭＳ Ｐゴシック" panose="020B0600070205080204" pitchFamily="50" charset="-128"/>
              </a:rPr>
              <a:t>年</a:t>
            </a:r>
            <a:r>
              <a:rPr lang="en-US" altLang="ja-JP" sz="1400" dirty="0">
                <a:solidFill>
                  <a:schemeClr val="tx1"/>
                </a:solidFill>
                <a:latin typeface="ＭＳ Ｐゴシック" panose="020B0600070205080204" pitchFamily="50" charset="-128"/>
                <a:ea typeface="ＭＳ Ｐゴシック" panose="020B0600070205080204" pitchFamily="50" charset="-128"/>
              </a:rPr>
              <a:t>9</a:t>
            </a:r>
            <a:r>
              <a:rPr lang="ja-JP" altLang="en-US" sz="1400" dirty="0">
                <a:solidFill>
                  <a:schemeClr val="tx1"/>
                </a:solidFill>
                <a:latin typeface="ＭＳ Ｐゴシック" panose="020B0600070205080204" pitchFamily="50" charset="-128"/>
                <a:ea typeface="ＭＳ Ｐゴシック" panose="020B0600070205080204" pitchFamily="50" charset="-128"/>
              </a:rPr>
              <a:t>月竣工</a:t>
            </a:r>
            <a:endParaRPr lang="zh-TW" altLang="en-US" sz="1400" dirty="0">
              <a:solidFill>
                <a:schemeClr val="tx1"/>
              </a:solidFill>
              <a:latin typeface="ＭＳ Ｐゴシック" panose="020B0600070205080204" pitchFamily="50" charset="-128"/>
              <a:ea typeface="ＭＳ Ｐゴシック" panose="020B0600070205080204" pitchFamily="50" charset="-128"/>
            </a:endParaRPr>
          </a:p>
        </p:txBody>
      </p:sp>
      <p:pic>
        <p:nvPicPr>
          <p:cNvPr id="22" name="図 21"/>
          <p:cNvPicPr>
            <a:picLocks noChangeAspect="1"/>
          </p:cNvPicPr>
          <p:nvPr/>
        </p:nvPicPr>
        <p:blipFill>
          <a:blip r:embed="rId4"/>
          <a:stretch>
            <a:fillRect/>
          </a:stretch>
        </p:blipFill>
        <p:spPr>
          <a:xfrm>
            <a:off x="10045084" y="5346778"/>
            <a:ext cx="2153366" cy="1521441"/>
          </a:xfrm>
          <a:prstGeom prst="rect">
            <a:avLst/>
          </a:prstGeom>
        </p:spPr>
      </p:pic>
      <p:sp>
        <p:nvSpPr>
          <p:cNvPr id="20" name="正方形/長方形 19"/>
          <p:cNvSpPr/>
          <p:nvPr/>
        </p:nvSpPr>
        <p:spPr>
          <a:xfrm>
            <a:off x="6027315" y="3963501"/>
            <a:ext cx="6171136" cy="1360364"/>
          </a:xfrm>
          <a:prstGeom prst="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ln w="0"/>
                <a:solidFill>
                  <a:schemeClr val="tx1"/>
                </a:solidFill>
              </a:rPr>
              <a:t>　対馬市の中心市街地において商業施設やイベントホール、図書館等の公共施設を整備する市街地再開発事業。</a:t>
            </a:r>
          </a:p>
          <a:p>
            <a:r>
              <a:rPr lang="ja-JP" altLang="en-US" sz="1400" dirty="0">
                <a:ln w="0"/>
                <a:solidFill>
                  <a:schemeClr val="tx1"/>
                </a:solidFill>
              </a:rPr>
              <a:t>　地元地権者で構成される再開発組合による事業であり、自己資金により建設資金という多額の資金調達が必要となる中、本債務保証制度の活用を前提に地元銀行の融資が得られることになり、事業推進が可能となった。</a:t>
            </a:r>
          </a:p>
        </p:txBody>
      </p:sp>
      <p:sp>
        <p:nvSpPr>
          <p:cNvPr id="23" name="AutoShape 23"/>
          <p:cNvSpPr>
            <a:spLocks noChangeArrowheads="1"/>
          </p:cNvSpPr>
          <p:nvPr/>
        </p:nvSpPr>
        <p:spPr bwMode="auto">
          <a:xfrm>
            <a:off x="6027314" y="-1"/>
            <a:ext cx="6155986" cy="442674"/>
          </a:xfrm>
          <a:prstGeom prst="roundRect">
            <a:avLst>
              <a:gd name="adj" fmla="val 16667"/>
            </a:avLst>
          </a:prstGeom>
          <a:gradFill rotWithShape="1">
            <a:gsLst>
              <a:gs pos="0">
                <a:srgbClr val="0000FF"/>
              </a:gs>
              <a:gs pos="50000">
                <a:srgbClr val="6699FF"/>
              </a:gs>
              <a:gs pos="100000">
                <a:srgbClr val="000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spAutoFit/>
          </a:bodyPr>
          <a:lstStyle>
            <a:lvl1pPr eaLnBrk="0" hangingPunct="0">
              <a:spcBef>
                <a:spcPct val="20000"/>
              </a:spcBef>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solidFill>
                  <a:srgbClr val="FFFFFF"/>
                </a:solidFill>
                <a:latin typeface="ＭＳ ゴシック" panose="020B0609070205080204" pitchFamily="49" charset="-128"/>
                <a:ea typeface="ＭＳ ゴシック" panose="020B0609070205080204" pitchFamily="49" charset="-128"/>
              </a:rPr>
              <a:t>総曲輪通り南地区市街地再開発事業（富山市）</a:t>
            </a:r>
          </a:p>
        </p:txBody>
      </p:sp>
      <p:sp>
        <p:nvSpPr>
          <p:cNvPr id="25" name="正方形/長方形 24"/>
          <p:cNvSpPr/>
          <p:nvPr/>
        </p:nvSpPr>
        <p:spPr>
          <a:xfrm>
            <a:off x="6027314" y="2041981"/>
            <a:ext cx="4017770" cy="1478846"/>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zh-TW" altLang="en-US" sz="1400" dirty="0">
                <a:latin typeface="ＭＳ Ｐゴシック" panose="020B0600070205080204" pitchFamily="50" charset="-128"/>
                <a:ea typeface="ＭＳ Ｐゴシック" panose="020B0600070205080204" pitchFamily="50" charset="-128"/>
              </a:rPr>
              <a:t>面　積：約</a:t>
            </a:r>
            <a:r>
              <a:rPr lang="en-US" altLang="zh-TW" sz="1400" dirty="0">
                <a:latin typeface="ＭＳ Ｐゴシック" panose="020B0600070205080204" pitchFamily="50" charset="-128"/>
                <a:ea typeface="ＭＳ Ｐゴシック" panose="020B0600070205080204" pitchFamily="50" charset="-128"/>
              </a:rPr>
              <a:t>1.1ha</a:t>
            </a:r>
            <a:r>
              <a:rPr lang="ja-JP" altLang="en-US" sz="1400" dirty="0" err="1">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　　</a:t>
            </a:r>
            <a:r>
              <a:rPr lang="zh-TW" altLang="en-US" sz="1400" dirty="0">
                <a:latin typeface="ＭＳ Ｐゴシック" panose="020B0600070205080204" pitchFamily="50" charset="-128"/>
                <a:ea typeface="ＭＳ Ｐゴシック" panose="020B0600070205080204" pitchFamily="50" charset="-128"/>
              </a:rPr>
              <a:t>総事業費：約</a:t>
            </a:r>
            <a:r>
              <a:rPr lang="en-US" altLang="zh-TW" sz="1400" dirty="0">
                <a:latin typeface="ＭＳ Ｐゴシック" panose="020B0600070205080204" pitchFamily="50" charset="-128"/>
                <a:ea typeface="ＭＳ Ｐゴシック" panose="020B0600070205080204" pitchFamily="50" charset="-128"/>
              </a:rPr>
              <a:t>124</a:t>
            </a:r>
            <a:r>
              <a:rPr lang="zh-TW" altLang="en-US" sz="1400" dirty="0">
                <a:latin typeface="ＭＳ Ｐゴシック" panose="020B0600070205080204" pitchFamily="50" charset="-128"/>
                <a:ea typeface="ＭＳ Ｐゴシック" panose="020B0600070205080204" pitchFamily="50" charset="-128"/>
              </a:rPr>
              <a:t>億円</a:t>
            </a:r>
          </a:p>
          <a:p>
            <a:r>
              <a:rPr lang="zh-TW" altLang="en-US" sz="1400" dirty="0">
                <a:latin typeface="ＭＳ Ｐゴシック" panose="020B0600070205080204" pitchFamily="50" charset="-128"/>
                <a:ea typeface="ＭＳ Ｐゴシック" panose="020B0600070205080204" pitchFamily="50" charset="-128"/>
              </a:rPr>
              <a:t>債務保証額：</a:t>
            </a:r>
            <a:r>
              <a:rPr lang="ja-JP" altLang="en-US" sz="1400" dirty="0">
                <a:latin typeface="ＭＳ Ｐゴシック" panose="020B0600070205080204" pitchFamily="50" charset="-128"/>
                <a:ea typeface="ＭＳ Ｐゴシック" panose="020B0600070205080204" pitchFamily="50" charset="-128"/>
              </a:rPr>
              <a:t>初動期</a:t>
            </a:r>
            <a:r>
              <a:rPr lang="en-US" altLang="zh-TW" sz="1400" dirty="0">
                <a:latin typeface="ＭＳ Ｐゴシック" panose="020B0600070205080204" pitchFamily="50" charset="-128"/>
                <a:ea typeface="ＭＳ Ｐゴシック" panose="020B0600070205080204" pitchFamily="50" charset="-128"/>
              </a:rPr>
              <a:t>3</a:t>
            </a:r>
            <a:r>
              <a:rPr lang="zh-TW" altLang="en-US" sz="1400" dirty="0">
                <a:latin typeface="ＭＳ Ｐゴシック" panose="020B0600070205080204" pitchFamily="50" charset="-128"/>
                <a:ea typeface="ＭＳ Ｐゴシック" panose="020B0600070205080204" pitchFamily="50" charset="-128"/>
              </a:rPr>
              <a:t>億円</a:t>
            </a:r>
            <a:r>
              <a:rPr lang="ja-JP" altLang="en-US" sz="1400" dirty="0">
                <a:latin typeface="ＭＳ Ｐゴシック" panose="020B0600070205080204" pitchFamily="50" charset="-128"/>
                <a:ea typeface="ＭＳ Ｐゴシック" panose="020B0600070205080204" pitchFamily="50" charset="-128"/>
              </a:rPr>
              <a:t>（地方銀行）、建設資金</a:t>
            </a:r>
            <a:r>
              <a:rPr lang="en-US" altLang="zh-TW" sz="1400" dirty="0">
                <a:latin typeface="ＭＳ Ｐゴシック" panose="020B0600070205080204" pitchFamily="50" charset="-128"/>
                <a:ea typeface="ＭＳ Ｐゴシック" panose="020B0600070205080204" pitchFamily="50" charset="-128"/>
              </a:rPr>
              <a:t>12.2</a:t>
            </a:r>
            <a:r>
              <a:rPr lang="zh-TW" altLang="en-US" sz="1400" dirty="0">
                <a:latin typeface="ＭＳ Ｐゴシック" panose="020B0600070205080204" pitchFamily="50" charset="-128"/>
                <a:ea typeface="ＭＳ Ｐゴシック" panose="020B0600070205080204" pitchFamily="50" charset="-128"/>
              </a:rPr>
              <a:t>億円</a:t>
            </a:r>
            <a:r>
              <a:rPr lang="ja-JP" altLang="en-US" sz="1400" dirty="0">
                <a:latin typeface="ＭＳ Ｐゴシック" panose="020B0600070205080204" pitchFamily="50" charset="-128"/>
                <a:ea typeface="ＭＳ Ｐゴシック" panose="020B0600070205080204" pitchFamily="50" charset="-128"/>
              </a:rPr>
              <a:t>（地方銀行、第</a:t>
            </a:r>
            <a:r>
              <a:rPr lang="en-US" altLang="ja-JP" sz="1400" dirty="0">
                <a:latin typeface="ＭＳ Ｐゴシック" panose="020B0600070205080204" pitchFamily="50" charset="-128"/>
                <a:ea typeface="ＭＳ Ｐゴシック" panose="020B0600070205080204" pitchFamily="50" charset="-128"/>
              </a:rPr>
              <a:t>2</a:t>
            </a:r>
            <a:r>
              <a:rPr lang="ja-JP" altLang="en-US" sz="1400" dirty="0">
                <a:latin typeface="ＭＳ Ｐゴシック" panose="020B0600070205080204" pitchFamily="50" charset="-128"/>
                <a:ea typeface="ＭＳ Ｐゴシック" panose="020B0600070205080204" pitchFamily="50" charset="-128"/>
              </a:rPr>
              <a:t>地方銀行、信用金庫、商工中金）</a:t>
            </a:r>
            <a:endParaRPr lang="en-US" altLang="ja-JP" sz="1400" dirty="0">
              <a:latin typeface="ＭＳ Ｐゴシック" panose="020B0600070205080204" pitchFamily="50" charset="-128"/>
              <a:ea typeface="ＭＳ Ｐゴシック" panose="020B0600070205080204" pitchFamily="50" charset="-128"/>
            </a:endParaRPr>
          </a:p>
          <a:p>
            <a:r>
              <a:rPr lang="zh-TW" altLang="en-US" sz="1400" dirty="0">
                <a:latin typeface="ＭＳ Ｐゴシック" panose="020B0600070205080204" pitchFamily="50" charset="-128"/>
                <a:ea typeface="ＭＳ Ｐゴシック" panose="020B0600070205080204" pitchFamily="50" charset="-128"/>
              </a:rPr>
              <a:t>主要用途：商業施設</a:t>
            </a:r>
          </a:p>
          <a:p>
            <a:r>
              <a:rPr lang="zh-TW" altLang="en-US" sz="1400" dirty="0">
                <a:latin typeface="ＭＳ Ｐゴシック" panose="020B0600070205080204" pitchFamily="50" charset="-128"/>
                <a:ea typeface="ＭＳ Ｐゴシック" panose="020B0600070205080204" pitchFamily="50" charset="-128"/>
              </a:rPr>
              <a:t>工事完了：平成</a:t>
            </a:r>
            <a:r>
              <a:rPr lang="en-US" altLang="zh-TW" sz="1400" dirty="0">
                <a:latin typeface="ＭＳ Ｐゴシック" panose="020B0600070205080204" pitchFamily="50" charset="-128"/>
                <a:ea typeface="ＭＳ Ｐゴシック" panose="020B0600070205080204" pitchFamily="50" charset="-128"/>
              </a:rPr>
              <a:t>19</a:t>
            </a:r>
            <a:r>
              <a:rPr lang="zh-TW" altLang="en-US" sz="1400" dirty="0">
                <a:latin typeface="ＭＳ Ｐゴシック" panose="020B0600070205080204" pitchFamily="50" charset="-128"/>
                <a:ea typeface="ＭＳ Ｐゴシック" panose="020B0600070205080204" pitchFamily="50" charset="-128"/>
              </a:rPr>
              <a:t>年</a:t>
            </a:r>
            <a:r>
              <a:rPr lang="en-US" altLang="zh-TW" sz="1400" dirty="0">
                <a:latin typeface="ＭＳ Ｐゴシック" panose="020B0600070205080204" pitchFamily="50" charset="-128"/>
                <a:ea typeface="ＭＳ Ｐゴシック" panose="020B0600070205080204" pitchFamily="50" charset="-128"/>
              </a:rPr>
              <a:t>9</a:t>
            </a:r>
            <a:r>
              <a:rPr lang="zh-TW" altLang="en-US" sz="1400" dirty="0">
                <a:latin typeface="ＭＳ Ｐゴシック" panose="020B0600070205080204" pitchFamily="50" charset="-128"/>
                <a:ea typeface="ＭＳ Ｐゴシック" panose="020B0600070205080204" pitchFamily="50" charset="-128"/>
              </a:rPr>
              <a:t>月</a:t>
            </a:r>
          </a:p>
        </p:txBody>
      </p:sp>
      <p:pic>
        <p:nvPicPr>
          <p:cNvPr id="8" name="図 7"/>
          <p:cNvPicPr>
            <a:picLocks noChangeAspect="1"/>
          </p:cNvPicPr>
          <p:nvPr/>
        </p:nvPicPr>
        <p:blipFill>
          <a:blip r:embed="rId5"/>
          <a:stretch>
            <a:fillRect/>
          </a:stretch>
        </p:blipFill>
        <p:spPr>
          <a:xfrm>
            <a:off x="10045085" y="2037802"/>
            <a:ext cx="2153365" cy="1505938"/>
          </a:xfrm>
          <a:prstGeom prst="rect">
            <a:avLst/>
          </a:prstGeom>
        </p:spPr>
      </p:pic>
      <p:sp>
        <p:nvSpPr>
          <p:cNvPr id="24" name="正方形/長方形 23"/>
          <p:cNvSpPr/>
          <p:nvPr/>
        </p:nvSpPr>
        <p:spPr>
          <a:xfrm>
            <a:off x="6004149" y="442673"/>
            <a:ext cx="6187851" cy="1591238"/>
          </a:xfrm>
          <a:prstGeom prst="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t>　地方都市中心市街地において商業機能を更新し、コンパクトシティ化に資する市街地再開発事業。</a:t>
            </a:r>
            <a:endParaRPr lang="en-US" altLang="ja-JP" sz="1400" dirty="0"/>
          </a:p>
          <a:p>
            <a:r>
              <a:rPr kumimoji="1" lang="ja-JP" altLang="en-US" sz="1400" dirty="0"/>
              <a:t>　コンパクトシティ化と中心市街地の活性化を推進する富山市の方針に沿って行われる組合施行の事業に</a:t>
            </a:r>
            <a:r>
              <a:rPr lang="ja-JP" altLang="en-US" sz="1400" dirty="0"/>
              <a:t>おいて、事業協力者のみから建設資金という多額の資金調達はできず</a:t>
            </a:r>
            <a:r>
              <a:rPr kumimoji="1" lang="ja-JP" altLang="en-US" sz="1400" dirty="0"/>
              <a:t>、金融機関による資金調達が必要となったため、施策を推進する市の仲介により、本債務保証制度の活用を前提に地元銀行等による協調融資を得られることになり、事業推進が可能となった。</a:t>
            </a:r>
          </a:p>
        </p:txBody>
      </p:sp>
    </p:spTree>
    <p:extLst>
      <p:ext uri="{BB962C8B-B14F-4D97-AF65-F5344CB8AC3E}">
        <p14:creationId xmlns:p14="http://schemas.microsoft.com/office/powerpoint/2010/main" val="287393616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2710</TotalTime>
  <Words>2014</Words>
  <Application>Microsoft Office PowerPoint</Application>
  <PresentationFormat>ワイド画面</PresentationFormat>
  <Paragraphs>94</Paragraphs>
  <Slides>8</Slides>
  <Notes>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vt:i4>
      </vt:variant>
    </vt:vector>
  </HeadingPairs>
  <TitlesOfParts>
    <vt:vector size="14" baseType="lpstr">
      <vt:lpstr>ＭＳ Ｐゴシック</vt:lpstr>
      <vt:lpstr>ＭＳ ゴシック</vt:lpstr>
      <vt:lpstr>Arial</vt:lpstr>
      <vt:lpstr>Calibri</vt:lpstr>
      <vt:lpstr>Calibri Light</vt:lpstr>
      <vt:lpstr>Office テーマ</vt:lpstr>
      <vt:lpstr>民間再開発促進基金による 債務保証制度の概要と活用事例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民間再開発促進基金事業の実績と現況</dc:title>
  <dc:creator>1</dc:creator>
  <cp:lastModifiedBy>長田 訓明</cp:lastModifiedBy>
  <cp:revision>231</cp:revision>
  <cp:lastPrinted>2020-01-28T08:23:35Z</cp:lastPrinted>
  <dcterms:created xsi:type="dcterms:W3CDTF">2015-03-16T02:12:20Z</dcterms:created>
  <dcterms:modified xsi:type="dcterms:W3CDTF">2020-04-21T05:02:13Z</dcterms:modified>
</cp:coreProperties>
</file>