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9"/>
  </p:notesMasterIdLst>
  <p:sldIdLst>
    <p:sldId id="256" r:id="rId2"/>
    <p:sldId id="259" r:id="rId3"/>
    <p:sldId id="269" r:id="rId4"/>
    <p:sldId id="260" r:id="rId5"/>
    <p:sldId id="271" r:id="rId6"/>
    <p:sldId id="274" r:id="rId7"/>
    <p:sldId id="267" r:id="rId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Sheet1!$C$3</c:f>
              <c:strCache>
                <c:ptCount val="1"/>
                <c:pt idx="0">
                  <c:v>地区数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FD-4A4D-8611-7CCF46108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FD-4A4D-8611-7CCF46108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FD-4A4D-8611-7CCF46108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FD-4A4D-8611-7CCF4610846C}"/>
              </c:ext>
            </c:extLst>
          </c:dPt>
          <c:cat>
            <c:strRef>
              <c:f>Sheet1!$B$4:$B$7</c:f>
              <c:strCache>
                <c:ptCount val="4"/>
                <c:pt idx="0">
                  <c:v>市街地再開発事業</c:v>
                </c:pt>
                <c:pt idx="1">
                  <c:v>防災街区整備事業</c:v>
                </c:pt>
                <c:pt idx="2">
                  <c:v>マンション建替え事業</c:v>
                </c:pt>
                <c:pt idx="3">
                  <c:v>優良建築物等整備事業（ﾏﾝｼｮﾝ建替えを除く）</c:v>
                </c:pt>
              </c:strCache>
              <c:extLst/>
            </c:strRef>
          </c:cat>
          <c:val>
            <c:numRef>
              <c:f>Sheet1!$C$4:$C$7</c:f>
              <c:numCache>
                <c:formatCode>General</c:formatCode>
                <c:ptCount val="4"/>
                <c:pt idx="0">
                  <c:v>59</c:v>
                </c:pt>
                <c:pt idx="1">
                  <c:v>3</c:v>
                </c:pt>
                <c:pt idx="2">
                  <c:v>10</c:v>
                </c:pt>
                <c:pt idx="3">
                  <c:v>7</c:v>
                </c:pt>
              </c:numCache>
              <c:extLst/>
            </c:numRef>
          </c:val>
          <c:extLst>
            <c:ext xmlns:c16="http://schemas.microsoft.com/office/drawing/2014/chart" uri="{C3380CC4-5D6E-409C-BE32-E72D297353CC}">
              <c16:uniqueId val="{00000008-11FD-4A4D-8611-7CCF4610846C}"/>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Sheet1!$D$3</c15:sqref>
                        </c15:formulaRef>
                      </c:ext>
                    </c:extLst>
                    <c:strCache>
                      <c:ptCount val="1"/>
                      <c:pt idx="0">
                        <c:v>保証件数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11FD-4A4D-8611-7CCF46108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11FD-4A4D-8611-7CCF46108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11FD-4A4D-8611-7CCF46108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11FD-4A4D-8611-7CCF4610846C}"/>
                    </c:ext>
                  </c:extLst>
                </c:dPt>
                <c:cat>
                  <c:strRef>
                    <c:extLst>
                      <c:ext uri="{02D57815-91ED-43cb-92C2-25804820EDAC}">
                        <c15:formulaRef>
                          <c15:sqref>Sheet1!$B$4:$B$7</c15:sqref>
                        </c15:formulaRef>
                      </c:ext>
                    </c:extLst>
                    <c:strCache>
                      <c:ptCount val="4"/>
                      <c:pt idx="0">
                        <c:v>市街地再開発事業</c:v>
                      </c:pt>
                      <c:pt idx="1">
                        <c:v>防災街区整備事業</c:v>
                      </c:pt>
                      <c:pt idx="2">
                        <c:v>マンション建替え事業</c:v>
                      </c:pt>
                      <c:pt idx="3">
                        <c:v>優良建築物等整備事業（ﾏﾝｼｮﾝ建替えを除く）</c:v>
                      </c:pt>
                    </c:strCache>
                  </c:strRef>
                </c:cat>
                <c:val>
                  <c:numRef>
                    <c:extLst>
                      <c:ext uri="{02D57815-91ED-43cb-92C2-25804820EDAC}">
                        <c15:formulaRef>
                          <c15:sqref>Sheet1!$D$4:$D$7</c15:sqref>
                        </c15:formulaRef>
                      </c:ext>
                    </c:extLst>
                    <c:numCache>
                      <c:formatCode>General</c:formatCode>
                      <c:ptCount val="4"/>
                      <c:pt idx="0">
                        <c:v>89</c:v>
                      </c:pt>
                      <c:pt idx="1">
                        <c:v>4</c:v>
                      </c:pt>
                      <c:pt idx="2">
                        <c:v>23</c:v>
                      </c:pt>
                      <c:pt idx="3">
                        <c:v>7</c:v>
                      </c:pt>
                    </c:numCache>
                  </c:numRef>
                </c:val>
                <c:extLst>
                  <c:ext xmlns:c16="http://schemas.microsoft.com/office/drawing/2014/chart" uri="{C3380CC4-5D6E-409C-BE32-E72D297353CC}">
                    <c16:uniqueId val="{00000011-11FD-4A4D-8611-7CCF4610846C}"/>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B719659-7A3B-4818-B8E4-B4048E6EB28F}"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0C8CE8A-34F9-4CEE-ADE1-9378B5FF5D56}" type="slidenum">
              <a:rPr kumimoji="1" lang="ja-JP" altLang="en-US" smtClean="0"/>
              <a:t>‹#›</a:t>
            </a:fld>
            <a:endParaRPr kumimoji="1" lang="ja-JP" altLang="en-US"/>
          </a:p>
        </p:txBody>
      </p:sp>
    </p:spTree>
    <p:extLst>
      <p:ext uri="{BB962C8B-B14F-4D97-AF65-F5344CB8AC3E}">
        <p14:creationId xmlns:p14="http://schemas.microsoft.com/office/powerpoint/2010/main" val="915091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2</a:t>
            </a:fld>
            <a:endParaRPr kumimoji="1" lang="ja-JP" altLang="en-US" dirty="0"/>
          </a:p>
        </p:txBody>
      </p:sp>
    </p:spTree>
    <p:extLst>
      <p:ext uri="{BB962C8B-B14F-4D97-AF65-F5344CB8AC3E}">
        <p14:creationId xmlns:p14="http://schemas.microsoft.com/office/powerpoint/2010/main" val="120291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3</a:t>
            </a:fld>
            <a:endParaRPr kumimoji="1" lang="ja-JP" altLang="en-US" dirty="0"/>
          </a:p>
        </p:txBody>
      </p:sp>
    </p:spTree>
    <p:extLst>
      <p:ext uri="{BB962C8B-B14F-4D97-AF65-F5344CB8AC3E}">
        <p14:creationId xmlns:p14="http://schemas.microsoft.com/office/powerpoint/2010/main" val="385194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4</a:t>
            </a:fld>
            <a:endParaRPr kumimoji="1" lang="ja-JP" altLang="en-US" dirty="0"/>
          </a:p>
        </p:txBody>
      </p:sp>
    </p:spTree>
    <p:extLst>
      <p:ext uri="{BB962C8B-B14F-4D97-AF65-F5344CB8AC3E}">
        <p14:creationId xmlns:p14="http://schemas.microsoft.com/office/powerpoint/2010/main" val="62006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5</a:t>
            </a:fld>
            <a:endParaRPr kumimoji="1" lang="ja-JP" altLang="en-US" dirty="0"/>
          </a:p>
        </p:txBody>
      </p:sp>
    </p:spTree>
    <p:extLst>
      <p:ext uri="{BB962C8B-B14F-4D97-AF65-F5344CB8AC3E}">
        <p14:creationId xmlns:p14="http://schemas.microsoft.com/office/powerpoint/2010/main" val="385320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3C6CF7-8A2F-47A3-AB40-B68929545234}" type="datetime1">
              <a:rPr kumimoji="1" lang="ja-JP" altLang="en-US" smtClean="0"/>
              <a:t>2026/4/1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444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60B0C9-0AEB-44F7-B1C7-1515F25EC2A6}" type="datetime1">
              <a:rPr kumimoji="1" lang="ja-JP" altLang="en-US" smtClean="0"/>
              <a:t>2026/4/1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84273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A5AA9D-3B55-407D-A5CB-050E10B10D7F}" type="datetime1">
              <a:rPr kumimoji="1" lang="ja-JP" altLang="en-US" smtClean="0"/>
              <a:t>2026/4/1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35780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8736EF-B719-467A-AD0E-432505E9A8BC}" type="datetime1">
              <a:rPr kumimoji="1" lang="ja-JP" altLang="en-US" smtClean="0"/>
              <a:t>2026/4/1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75531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B76EC2-AC98-4886-AB15-A332936C3DC5}" type="datetime1">
              <a:rPr kumimoji="1" lang="ja-JP" altLang="en-US" smtClean="0"/>
              <a:t>2026/4/1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147586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1DA559-9A33-4F74-88BD-35AADC97AAD7}" type="datetime1">
              <a:rPr kumimoji="1" lang="ja-JP" altLang="en-US" smtClean="0"/>
              <a:t>2026/4/1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5038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6155268-2E69-49C9-BC90-C0A4EEC38734}" type="datetime1">
              <a:rPr kumimoji="1" lang="ja-JP" altLang="en-US" smtClean="0"/>
              <a:t>2026/4/1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公益社団法人　全国市街地再開発協会</a:t>
            </a:r>
          </a:p>
        </p:txBody>
      </p:sp>
      <p:sp>
        <p:nvSpPr>
          <p:cNvPr id="9" name="スライド番号プレースホルダー 8"/>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6377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75D1608-97CD-47C5-AF51-5EC7A7F3FC82}" type="datetime1">
              <a:rPr kumimoji="1" lang="ja-JP" altLang="en-US" smtClean="0"/>
              <a:t>2026/4/1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公益社団法人　全国市街地再開発協会</a:t>
            </a:r>
          </a:p>
        </p:txBody>
      </p:sp>
      <p:sp>
        <p:nvSpPr>
          <p:cNvPr id="5" name="スライド番号プレースホルダー 4"/>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81984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443E4B-6044-4812-B0A6-8616AC228FC9}" type="datetime1">
              <a:rPr kumimoji="1" lang="ja-JP" altLang="en-US" smtClean="0"/>
              <a:t>2026/4/1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公益社団法人　全国市街地再開発協会</a:t>
            </a:r>
          </a:p>
        </p:txBody>
      </p:sp>
      <p:sp>
        <p:nvSpPr>
          <p:cNvPr id="4" name="スライド番号プレースホルダー 3"/>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416010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106790-64C5-4C8E-BFD8-AAF2D8145E27}" type="datetime1">
              <a:rPr kumimoji="1" lang="ja-JP" altLang="en-US" smtClean="0"/>
              <a:t>2026/4/1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410521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FB5670-4ECC-4F1F-8E0D-535D966BD317}" type="datetime1">
              <a:rPr kumimoji="1" lang="ja-JP" altLang="en-US" smtClean="0"/>
              <a:t>2026/4/1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69892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4EA8-7828-49D0-9991-3F050EDC4A3D}" type="datetime1">
              <a:rPr kumimoji="1" lang="ja-JP" altLang="en-US" smtClean="0"/>
              <a:t>2026/4/1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公益社団法人　全国市街地再開発協会</a:t>
            </a: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7488243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uraja.or.jp/support/assurance/doc/a_finance.pdf" TargetMode="External"/><Relationship Id="rId2" Type="http://schemas.openxmlformats.org/officeDocument/2006/relationships/hyperlink" Target="https://www.uraja.or.jp/support/assurance/a_procedure_councel.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a:xfrm>
            <a:off x="1524000" y="1122363"/>
            <a:ext cx="9144000" cy="1414775"/>
          </a:xfrm>
        </p:spPr>
        <p:txBody>
          <a:bodyPr>
            <a:normAutofit/>
          </a:bodyPr>
          <a:lstStyle/>
          <a:p>
            <a:r>
              <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民間再開発促進基金による</a:t>
            </a:r>
            <a:br>
              <a:rPr kumimoji="1" lang="en-US" altLang="ja-JP"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債務保証制度の概要と活用事例</a:t>
            </a:r>
            <a:endPar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 name="サブタイトル 4"/>
          <p:cNvSpPr>
            <a:spLocks noGrp="1"/>
          </p:cNvSpPr>
          <p:nvPr>
            <p:ph type="subTitle" idx="1"/>
          </p:nvPr>
        </p:nvSpPr>
        <p:spPr>
          <a:xfrm>
            <a:off x="1524000" y="3602037"/>
            <a:ext cx="9144000" cy="1984723"/>
          </a:xfrm>
        </p:spPr>
        <p:txBody>
          <a:bodyPr>
            <a:normAutofit/>
          </a:bodyPr>
          <a:lstStyle/>
          <a:p>
            <a:r>
              <a:rPr lang="ja-JP" altLang="en-US" sz="2000" dirty="0">
                <a:effectLst>
                  <a:outerShdw blurRad="38100" dist="38100" dir="2700000" algn="tl">
                    <a:srgbClr val="000000">
                      <a:alpha val="43137"/>
                    </a:srgbClr>
                  </a:outerShdw>
                </a:effectLst>
              </a:rPr>
              <a:t>市街地再開発事業等の事業化にかかる金融機関借入支援制度</a:t>
            </a:r>
            <a:endParaRPr lang="en-US" altLang="ja-JP" sz="2000" dirty="0">
              <a:effectLst>
                <a:outerShdw blurRad="38100" dist="38100" dir="2700000" algn="tl">
                  <a:srgbClr val="000000">
                    <a:alpha val="43137"/>
                  </a:srgbClr>
                </a:outerShdw>
              </a:effectLst>
            </a:endParaRPr>
          </a:p>
          <a:p>
            <a:r>
              <a:rPr kumimoji="1" lang="ja-JP" altLang="en-US" sz="2800" dirty="0">
                <a:effectLst>
                  <a:outerShdw blurRad="38100" dist="38100" dir="2700000" algn="tl">
                    <a:srgbClr val="000000">
                      <a:alpha val="43137"/>
                    </a:srgbClr>
                  </a:outerShdw>
                </a:effectLst>
              </a:rPr>
              <a:t>令和</a:t>
            </a:r>
            <a:r>
              <a:rPr kumimoji="1" lang="en-US" altLang="ja-JP" sz="2800" dirty="0">
                <a:effectLst>
                  <a:outerShdw blurRad="38100" dist="38100" dir="2700000" algn="tl">
                    <a:srgbClr val="000000">
                      <a:alpha val="43137"/>
                    </a:srgbClr>
                  </a:outerShdw>
                </a:effectLst>
              </a:rPr>
              <a:t>8</a:t>
            </a:r>
            <a:r>
              <a:rPr kumimoji="1" lang="ja-JP" altLang="en-US" sz="2800" dirty="0">
                <a:effectLst>
                  <a:outerShdw blurRad="38100" dist="38100" dir="2700000" algn="tl">
                    <a:srgbClr val="000000">
                      <a:alpha val="43137"/>
                    </a:srgbClr>
                  </a:outerShdw>
                </a:effectLst>
              </a:rPr>
              <a:t>年</a:t>
            </a:r>
            <a:r>
              <a:rPr lang="en-US" altLang="ja-JP" sz="2800" dirty="0">
                <a:effectLst>
                  <a:outerShdw blurRad="38100" dist="38100" dir="2700000" algn="tl">
                    <a:srgbClr val="000000">
                      <a:alpha val="43137"/>
                    </a:srgbClr>
                  </a:outerShdw>
                </a:effectLst>
              </a:rPr>
              <a:t>4</a:t>
            </a:r>
            <a:r>
              <a:rPr kumimoji="1" lang="ja-JP" altLang="en-US" sz="2800" dirty="0">
                <a:effectLst>
                  <a:outerShdw blurRad="38100" dist="38100" dir="2700000" algn="tl">
                    <a:srgbClr val="000000">
                      <a:alpha val="43137"/>
                    </a:srgbClr>
                  </a:outerShdw>
                </a:effectLst>
              </a:rPr>
              <a:t>月</a:t>
            </a:r>
            <a:endParaRPr kumimoji="1" lang="en-US" altLang="ja-JP" sz="2800" dirty="0">
              <a:effectLst>
                <a:outerShdw blurRad="38100" dist="38100" dir="2700000" algn="tl">
                  <a:srgbClr val="000000">
                    <a:alpha val="43137"/>
                  </a:srgbClr>
                </a:outerShdw>
              </a:effectLst>
            </a:endParaRPr>
          </a:p>
          <a:p>
            <a:r>
              <a:rPr lang="ja-JP" altLang="en-US" sz="2800" dirty="0">
                <a:effectLst>
                  <a:outerShdw blurRad="38100" dist="38100" dir="2700000" algn="tl">
                    <a:srgbClr val="000000">
                      <a:alpha val="43137"/>
                    </a:srgbClr>
                  </a:outerShdw>
                </a:effectLst>
              </a:rPr>
              <a:t>公益社団法人　全国市街地再開発協会</a:t>
            </a:r>
            <a:endParaRPr kumimoji="1" lang="ja-JP"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339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12701"/>
            <a:ext cx="12191999" cy="437840"/>
          </a:xfrm>
          <a:prstGeom prst="rect">
            <a:avLst/>
          </a:prstGeom>
          <a:solidFill>
            <a:srgbClr val="FFFF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１．</a:t>
            </a:r>
            <a:r>
              <a:rPr lang="ja-JP" altLang="en-US" dirty="0">
                <a:latin typeface="+mn-ea"/>
              </a:rPr>
              <a:t>債務保証制度の概要</a:t>
            </a:r>
          </a:p>
        </p:txBody>
      </p:sp>
      <p:sp>
        <p:nvSpPr>
          <p:cNvPr id="2" name="正方形/長方形 1"/>
          <p:cNvSpPr/>
          <p:nvPr/>
        </p:nvSpPr>
        <p:spPr>
          <a:xfrm>
            <a:off x="287627" y="577835"/>
            <a:ext cx="11616744" cy="1122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公益社団法人全国市街地再開発協会が、民間出捐金により造成した民間再開発促進基金により行う債務保証制度。</a:t>
            </a:r>
            <a:endParaRPr kumimoji="1" lang="en-US" altLang="ja-JP" sz="1600" dirty="0">
              <a:ln w="0"/>
              <a:solidFill>
                <a:schemeClr val="tx1"/>
              </a:solidFill>
            </a:endParaRPr>
          </a:p>
          <a:p>
            <a:r>
              <a:rPr kumimoji="1" lang="ja-JP" altLang="en-US" sz="1600" dirty="0">
                <a:ln w="0"/>
                <a:solidFill>
                  <a:schemeClr val="tx1"/>
                </a:solidFill>
              </a:rPr>
              <a:t>　市街地再開発事業、マンション再生事業等を行う組合やその準備組織の信用を補完し、準備段階に必要となる調査設計計画費等の初動期の資金調達</a:t>
            </a:r>
            <a:r>
              <a:rPr lang="ja-JP" altLang="en-US" sz="1600" dirty="0">
                <a:ln w="0"/>
                <a:solidFill>
                  <a:schemeClr val="tx1"/>
                </a:solidFill>
              </a:rPr>
              <a:t>を円滑化するため、基金を担保として金融機関による融資の債務保証を行います。</a:t>
            </a:r>
            <a:endParaRPr kumimoji="1" lang="ja-JP" altLang="en-US" sz="1600" dirty="0">
              <a:ln w="0"/>
              <a:solidFill>
                <a:schemeClr val="tx1"/>
              </a:solidFill>
            </a:endParaRPr>
          </a:p>
        </p:txBody>
      </p:sp>
      <p:pic>
        <p:nvPicPr>
          <p:cNvPr id="6" name="図 5"/>
          <p:cNvPicPr>
            <a:picLocks noChangeAspect="1"/>
          </p:cNvPicPr>
          <p:nvPr/>
        </p:nvPicPr>
        <p:blipFill>
          <a:blip r:embed="rId3"/>
          <a:stretch>
            <a:fillRect/>
          </a:stretch>
        </p:blipFill>
        <p:spPr>
          <a:xfrm>
            <a:off x="1529906" y="2036565"/>
            <a:ext cx="8131512" cy="4308480"/>
          </a:xfrm>
          <a:prstGeom prst="rect">
            <a:avLst/>
          </a:prstGeom>
        </p:spPr>
      </p:pic>
    </p:spTree>
    <p:extLst>
      <p:ext uri="{BB962C8B-B14F-4D97-AF65-F5344CB8AC3E}">
        <p14:creationId xmlns:p14="http://schemas.microsoft.com/office/powerpoint/2010/main" val="217498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12701"/>
            <a:ext cx="12191999" cy="437840"/>
          </a:xfrm>
          <a:prstGeom prst="rect">
            <a:avLst/>
          </a:prstGeom>
          <a:solidFill>
            <a:srgbClr val="FFFF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２．</a:t>
            </a:r>
            <a:r>
              <a:rPr lang="ja-JP" altLang="en-US" dirty="0">
                <a:latin typeface="+mn-ea"/>
              </a:rPr>
              <a:t>市街地再開発事業等の初動期の資金調達</a:t>
            </a:r>
          </a:p>
        </p:txBody>
      </p:sp>
      <p:sp>
        <p:nvSpPr>
          <p:cNvPr id="7" name="正方形/長方形 6"/>
          <p:cNvSpPr/>
          <p:nvPr/>
        </p:nvSpPr>
        <p:spPr>
          <a:xfrm>
            <a:off x="295422" y="450540"/>
            <a:ext cx="11535507" cy="1307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市街地再開発事業、マンション再生事業等の事業資金は、①　組合構成員などの負担金や②　新築建物の一部＝保留床の売却代金さらには③　国や地方公共団体の補助金などによる資金調達で賄われます。</a:t>
            </a:r>
            <a:endParaRPr kumimoji="1" lang="en-US" altLang="ja-JP" sz="1600" dirty="0">
              <a:ln w="0"/>
              <a:solidFill>
                <a:schemeClr val="tx1"/>
              </a:solidFill>
            </a:endParaRPr>
          </a:p>
          <a:p>
            <a:r>
              <a:rPr lang="ja-JP" altLang="en-US" sz="1600" dirty="0">
                <a:ln w="0"/>
                <a:solidFill>
                  <a:schemeClr val="tx1"/>
                </a:solidFill>
              </a:rPr>
              <a:t>　これらの資金調達の一部は立替金などとして先行して支払われる場合もありますが、調査・設計事業の完了後、権利変換認可後や工事進捗に伴う出来高払いの工事代金に対応した支払いなどの事後払いとなる場合があり、この間の資金繰りとして金融機関からの借入金が必要となります。（下図参照）</a:t>
            </a:r>
            <a:endParaRPr kumimoji="1" lang="ja-JP" altLang="en-US" sz="1600" dirty="0">
              <a:ln w="0"/>
              <a:solidFill>
                <a:schemeClr val="tx1"/>
              </a:solidFill>
            </a:endParaRPr>
          </a:p>
        </p:txBody>
      </p:sp>
      <p:sp>
        <p:nvSpPr>
          <p:cNvPr id="8" name="正方形/長方形 7"/>
          <p:cNvSpPr/>
          <p:nvPr/>
        </p:nvSpPr>
        <p:spPr>
          <a:xfrm>
            <a:off x="673223" y="5810270"/>
            <a:ext cx="10998819" cy="1035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借入金としての資金調達となりますので事業の進捗による返済の確実性が前提となります。また、準備組合段階では法人格がないこと、権利変換前には組合固有の資産もないこ</a:t>
            </a:r>
            <a:r>
              <a:rPr lang="ja-JP" altLang="en-US" sz="1600" dirty="0">
                <a:ln w="0"/>
                <a:solidFill>
                  <a:schemeClr val="tx1"/>
                </a:solidFill>
              </a:rPr>
              <a:t>と、さらには</a:t>
            </a:r>
            <a:r>
              <a:rPr kumimoji="1" lang="ja-JP" altLang="en-US" sz="1600" dirty="0">
                <a:ln w="0"/>
                <a:solidFill>
                  <a:schemeClr val="tx1"/>
                </a:solidFill>
              </a:rPr>
              <a:t>関係者が多く、事業環境の変化などで遅延、変更を生じる懸念もあることから</a:t>
            </a:r>
            <a:r>
              <a:rPr lang="ja-JP" altLang="en-US" sz="1600" dirty="0">
                <a:ln w="0"/>
                <a:solidFill>
                  <a:schemeClr val="tx1"/>
                </a:solidFill>
              </a:rPr>
              <a:t>、再開発事業に精通し、地方公共団体担当部署との連携を図れる当協会の債務保証により金融機関からの融資が円滑となります。</a:t>
            </a:r>
            <a:endParaRPr kumimoji="1" lang="ja-JP" altLang="en-US" sz="1600" dirty="0">
              <a:ln w="0"/>
              <a:solidFill>
                <a:schemeClr val="tx1"/>
              </a:solidFill>
            </a:endParaRPr>
          </a:p>
        </p:txBody>
      </p:sp>
      <p:pic>
        <p:nvPicPr>
          <p:cNvPr id="9" name="図 8"/>
          <p:cNvPicPr>
            <a:picLocks noChangeAspect="1"/>
          </p:cNvPicPr>
          <p:nvPr/>
        </p:nvPicPr>
        <p:blipFill>
          <a:blip r:embed="rId3"/>
          <a:stretch>
            <a:fillRect/>
          </a:stretch>
        </p:blipFill>
        <p:spPr>
          <a:xfrm>
            <a:off x="1370758" y="1757606"/>
            <a:ext cx="9603747" cy="4052664"/>
          </a:xfrm>
          <a:prstGeom prst="rect">
            <a:avLst/>
          </a:prstGeom>
        </p:spPr>
      </p:pic>
    </p:spTree>
    <p:extLst>
      <p:ext uri="{BB962C8B-B14F-4D97-AF65-F5344CB8AC3E}">
        <p14:creationId xmlns:p14="http://schemas.microsoft.com/office/powerpoint/2010/main" val="42163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３．　債務保証制度の要件</a:t>
            </a:r>
            <a:endParaRPr lang="ja-JP" altLang="en-US" sz="2400" dirty="0">
              <a:latin typeface="+mn-ea"/>
            </a:endParaRPr>
          </a:p>
        </p:txBody>
      </p:sp>
      <p:pic>
        <p:nvPicPr>
          <p:cNvPr id="9" name="図 8">
            <a:extLst>
              <a:ext uri="{FF2B5EF4-FFF2-40B4-BE49-F238E27FC236}">
                <a16:creationId xmlns:a16="http://schemas.microsoft.com/office/drawing/2014/main" id="{2FA07ECF-262C-6AD2-9D13-188ABAEABA8C}"/>
              </a:ext>
            </a:extLst>
          </p:cNvPr>
          <p:cNvPicPr>
            <a:picLocks noChangeAspect="1"/>
          </p:cNvPicPr>
          <p:nvPr/>
        </p:nvPicPr>
        <p:blipFill>
          <a:blip r:embed="rId3"/>
          <a:stretch>
            <a:fillRect/>
          </a:stretch>
        </p:blipFill>
        <p:spPr>
          <a:xfrm>
            <a:off x="215999" y="481932"/>
            <a:ext cx="11978148" cy="6129883"/>
          </a:xfrm>
          <a:prstGeom prst="rect">
            <a:avLst/>
          </a:prstGeom>
        </p:spPr>
      </p:pic>
    </p:spTree>
    <p:extLst>
      <p:ext uri="{BB962C8B-B14F-4D97-AF65-F5344CB8AC3E}">
        <p14:creationId xmlns:p14="http://schemas.microsoft.com/office/powerpoint/2010/main" val="229187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92000"/>
          </a:schemeClr>
        </a:solidFill>
        <a:effectLst/>
      </p:bgPr>
    </p:bg>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FDB071C6-FB21-A4F5-4A86-A9981EB2CA8C}"/>
              </a:ext>
            </a:extLst>
          </p:cNvPr>
          <p:cNvGraphicFramePr>
            <a:graphicFrameLocks/>
          </p:cNvGraphicFramePr>
          <p:nvPr>
            <p:extLst>
              <p:ext uri="{D42A27DB-BD31-4B8C-83A1-F6EECF244321}">
                <p14:modId xmlns:p14="http://schemas.microsoft.com/office/powerpoint/2010/main" val="2046589566"/>
              </p:ext>
            </p:extLst>
          </p:nvPr>
        </p:nvGraphicFramePr>
        <p:xfrm>
          <a:off x="3134073" y="2456550"/>
          <a:ext cx="5644167" cy="4253739"/>
        </p:xfrm>
        <a:graphic>
          <a:graphicData uri="http://schemas.openxmlformats.org/drawingml/2006/chart">
            <c:chart xmlns:c="http://schemas.openxmlformats.org/drawingml/2006/chart" xmlns:r="http://schemas.openxmlformats.org/officeDocument/2006/relationships" r:id="rId3"/>
          </a:graphicData>
        </a:graphic>
      </p:graphicFrame>
      <p:sp>
        <p:nvSpPr>
          <p:cNvPr id="5" name="コンテンツ プレースホルダー 2"/>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４．　債務保証制度の利用実績</a:t>
            </a:r>
            <a:endParaRPr lang="en-US" altLang="ja-JP" sz="2400" dirty="0"/>
          </a:p>
          <a:p>
            <a:pPr marL="0" indent="0">
              <a:buNone/>
            </a:pPr>
            <a:endParaRPr lang="ja-JP" altLang="en-US" sz="2400" dirty="0">
              <a:latin typeface="+mn-ea"/>
            </a:endParaRPr>
          </a:p>
        </p:txBody>
      </p:sp>
      <p:pic>
        <p:nvPicPr>
          <p:cNvPr id="2" name="図 1">
            <a:extLst>
              <a:ext uri="{FF2B5EF4-FFF2-40B4-BE49-F238E27FC236}">
                <a16:creationId xmlns:a16="http://schemas.microsoft.com/office/drawing/2014/main" id="{56C0AC0F-071F-AE1D-D026-D31106420F21}"/>
              </a:ext>
            </a:extLst>
          </p:cNvPr>
          <p:cNvPicPr>
            <a:picLocks noChangeAspect="1"/>
          </p:cNvPicPr>
          <p:nvPr/>
        </p:nvPicPr>
        <p:blipFill>
          <a:blip r:embed="rId4"/>
          <a:stretch>
            <a:fillRect/>
          </a:stretch>
        </p:blipFill>
        <p:spPr>
          <a:xfrm>
            <a:off x="2025" y="487371"/>
            <a:ext cx="9242337" cy="1969179"/>
          </a:xfrm>
          <a:prstGeom prst="rect">
            <a:avLst/>
          </a:prstGeom>
        </p:spPr>
      </p:pic>
      <p:sp>
        <p:nvSpPr>
          <p:cNvPr id="12" name="テキスト ボックス 11">
            <a:extLst>
              <a:ext uri="{FF2B5EF4-FFF2-40B4-BE49-F238E27FC236}">
                <a16:creationId xmlns:a16="http://schemas.microsoft.com/office/drawing/2014/main" id="{95E53F07-7AD2-29DE-07EB-0BF39C2A5530}"/>
              </a:ext>
            </a:extLst>
          </p:cNvPr>
          <p:cNvSpPr txBox="1"/>
          <p:nvPr/>
        </p:nvSpPr>
        <p:spPr>
          <a:xfrm>
            <a:off x="3134073" y="4460308"/>
            <a:ext cx="1526345" cy="307777"/>
          </a:xfrm>
          <a:prstGeom prst="rect">
            <a:avLst/>
          </a:prstGeom>
          <a:noFill/>
        </p:spPr>
        <p:txBody>
          <a:bodyPr wrap="square">
            <a:spAutoFit/>
          </a:bodyPr>
          <a:lstStyle/>
          <a:p>
            <a:r>
              <a:rPr lang="zh-TW" altLang="en-US" sz="1400" dirty="0"/>
              <a:t>防災街区整備</a:t>
            </a:r>
            <a:endParaRPr lang="ja-JP" altLang="en-US" sz="1400" dirty="0"/>
          </a:p>
        </p:txBody>
      </p:sp>
      <p:sp>
        <p:nvSpPr>
          <p:cNvPr id="14" name="テキスト ボックス 13">
            <a:extLst>
              <a:ext uri="{FF2B5EF4-FFF2-40B4-BE49-F238E27FC236}">
                <a16:creationId xmlns:a16="http://schemas.microsoft.com/office/drawing/2014/main" id="{325C47F6-7504-4241-7A06-7A1A73E7769D}"/>
              </a:ext>
            </a:extLst>
          </p:cNvPr>
          <p:cNvSpPr txBox="1"/>
          <p:nvPr/>
        </p:nvSpPr>
        <p:spPr>
          <a:xfrm>
            <a:off x="3341077" y="3690983"/>
            <a:ext cx="1878037" cy="307777"/>
          </a:xfrm>
          <a:prstGeom prst="rect">
            <a:avLst/>
          </a:prstGeom>
          <a:noFill/>
        </p:spPr>
        <p:txBody>
          <a:bodyPr wrap="square">
            <a:spAutoFit/>
          </a:bodyPr>
          <a:lstStyle/>
          <a:p>
            <a:r>
              <a:rPr lang="ja-JP" altLang="en-US" sz="1400" dirty="0"/>
              <a:t>マンション建替え</a:t>
            </a:r>
          </a:p>
        </p:txBody>
      </p:sp>
      <p:sp>
        <p:nvSpPr>
          <p:cNvPr id="16" name="テキスト ボックス 15">
            <a:extLst>
              <a:ext uri="{FF2B5EF4-FFF2-40B4-BE49-F238E27FC236}">
                <a16:creationId xmlns:a16="http://schemas.microsoft.com/office/drawing/2014/main" id="{26C1D698-114B-0F18-EDD0-5C13082F5945}"/>
              </a:ext>
            </a:extLst>
          </p:cNvPr>
          <p:cNvSpPr txBox="1"/>
          <p:nvPr/>
        </p:nvSpPr>
        <p:spPr>
          <a:xfrm>
            <a:off x="4167554" y="2996763"/>
            <a:ext cx="2103120" cy="307777"/>
          </a:xfrm>
          <a:prstGeom prst="rect">
            <a:avLst/>
          </a:prstGeom>
          <a:noFill/>
        </p:spPr>
        <p:txBody>
          <a:bodyPr wrap="square">
            <a:spAutoFit/>
          </a:bodyPr>
          <a:lstStyle/>
          <a:p>
            <a:r>
              <a:rPr lang="zh-TW" altLang="en-US" sz="1400" dirty="0"/>
              <a:t>優良建築物等整備</a:t>
            </a:r>
            <a:endParaRPr lang="ja-JP" altLang="en-US" sz="1400" dirty="0"/>
          </a:p>
        </p:txBody>
      </p:sp>
      <p:sp>
        <p:nvSpPr>
          <p:cNvPr id="18" name="テキスト ボックス 17">
            <a:extLst>
              <a:ext uri="{FF2B5EF4-FFF2-40B4-BE49-F238E27FC236}">
                <a16:creationId xmlns:a16="http://schemas.microsoft.com/office/drawing/2014/main" id="{CFF6245D-6578-F0F9-B5DD-C09DCAEF4C89}"/>
              </a:ext>
            </a:extLst>
          </p:cNvPr>
          <p:cNvSpPr txBox="1"/>
          <p:nvPr/>
        </p:nvSpPr>
        <p:spPr>
          <a:xfrm>
            <a:off x="6916752" y="4768085"/>
            <a:ext cx="1751428" cy="307777"/>
          </a:xfrm>
          <a:prstGeom prst="rect">
            <a:avLst/>
          </a:prstGeom>
          <a:noFill/>
        </p:spPr>
        <p:txBody>
          <a:bodyPr wrap="square">
            <a:spAutoFit/>
          </a:bodyPr>
          <a:lstStyle/>
          <a:p>
            <a:r>
              <a:rPr lang="zh-TW" altLang="en-US" sz="1400" dirty="0"/>
              <a:t>市街地再開発</a:t>
            </a:r>
            <a:endParaRPr lang="ja-JP" altLang="en-US" sz="1400" dirty="0"/>
          </a:p>
        </p:txBody>
      </p:sp>
    </p:spTree>
    <p:extLst>
      <p:ext uri="{BB962C8B-B14F-4D97-AF65-F5344CB8AC3E}">
        <p14:creationId xmlns:p14="http://schemas.microsoft.com/office/powerpoint/2010/main" val="190064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7A426B9A-885A-4F14-B511-C9CDF2ACCB60}"/>
              </a:ext>
            </a:extLst>
          </p:cNvPr>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５．　債務保証制度の申込み手続き</a:t>
            </a:r>
            <a:endParaRPr lang="en-US" altLang="ja-JP" sz="2400" dirty="0"/>
          </a:p>
          <a:p>
            <a:pPr marL="0" indent="0">
              <a:buNone/>
            </a:pPr>
            <a:endParaRPr lang="ja-JP" altLang="en-US" sz="2400" dirty="0">
              <a:latin typeface="+mn-ea"/>
            </a:endParaRPr>
          </a:p>
        </p:txBody>
      </p:sp>
      <p:sp>
        <p:nvSpPr>
          <p:cNvPr id="3" name="正方形/長方形 2">
            <a:extLst>
              <a:ext uri="{FF2B5EF4-FFF2-40B4-BE49-F238E27FC236}">
                <a16:creationId xmlns:a16="http://schemas.microsoft.com/office/drawing/2014/main" id="{F03B5DB7-C9B0-4CB5-828D-8D1373735F7C}"/>
              </a:ext>
            </a:extLst>
          </p:cNvPr>
          <p:cNvSpPr/>
          <p:nvPr/>
        </p:nvSpPr>
        <p:spPr>
          <a:xfrm>
            <a:off x="196947" y="828161"/>
            <a:ext cx="10664218" cy="246497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債務保証の申込みにあたってはあらかじめ、金融機関、地方公共団体と打ち合わせの上、次のホームページに掲載されている借入希望概要と事業計画、必要書類を作成の上、当協会プロジェクト業務部に提出いただくこととなります。</a:t>
            </a:r>
            <a:endParaRPr lang="en-US" altLang="ja-JP" dirty="0">
              <a:solidFill>
                <a:schemeClr val="tx1"/>
              </a:solidFill>
            </a:endParaRPr>
          </a:p>
          <a:p>
            <a:r>
              <a:rPr kumimoji="1" lang="ja-JP" altLang="en-US" dirty="0">
                <a:solidFill>
                  <a:schemeClr val="tx1"/>
                </a:solidFill>
              </a:rPr>
              <a:t>　　　　　　　　　　　</a:t>
            </a:r>
            <a:r>
              <a:rPr lang="en-US" altLang="ja-JP" dirty="0">
                <a:solidFill>
                  <a:schemeClr val="tx1"/>
                </a:solidFill>
                <a:hlinkClick r:id="rId2"/>
              </a:rPr>
              <a:t>https://www.uraja.or.jp/support/assurance/a_procedure_councel.html</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　</a:t>
            </a:r>
            <a:r>
              <a:rPr kumimoji="1" lang="ja-JP" altLang="en-US" dirty="0">
                <a:solidFill>
                  <a:schemeClr val="tx1"/>
                </a:solidFill>
              </a:rPr>
              <a:t>借入希望概要を提出いただいた後、借入人の方（準備組合理事長様、ご担当役員の方等）、借入金融機関、地方公共団体の担当者及び事業関係者のヒアリングを実施させていただいたうえで当協会審査委員会の審査がありますので、</a:t>
            </a:r>
            <a:r>
              <a:rPr lang="ja-JP" altLang="en-US" dirty="0">
                <a:solidFill>
                  <a:schemeClr val="tx1"/>
                </a:solidFill>
              </a:rPr>
              <a:t>借入れ希望時期の</a:t>
            </a:r>
            <a:r>
              <a:rPr lang="en-US" altLang="ja-JP" dirty="0">
                <a:solidFill>
                  <a:schemeClr val="tx1"/>
                </a:solidFill>
              </a:rPr>
              <a:t>2</a:t>
            </a:r>
            <a:r>
              <a:rPr lang="ja-JP" altLang="en-US" dirty="0">
                <a:solidFill>
                  <a:schemeClr val="tx1"/>
                </a:solidFill>
              </a:rPr>
              <a:t>か月前にはあらかじめご相談ください。</a:t>
            </a:r>
            <a:endParaRPr kumimoji="1" lang="ja-JP" altLang="en-US" dirty="0">
              <a:solidFill>
                <a:schemeClr val="tx1"/>
              </a:solidFill>
            </a:endParaRPr>
          </a:p>
        </p:txBody>
      </p:sp>
      <p:sp>
        <p:nvSpPr>
          <p:cNvPr id="5" name="正方形/長方形 4">
            <a:extLst>
              <a:ext uri="{FF2B5EF4-FFF2-40B4-BE49-F238E27FC236}">
                <a16:creationId xmlns:a16="http://schemas.microsoft.com/office/drawing/2014/main" id="{D7EDE96B-F5D6-4F69-85F9-CE7B75FF997C}"/>
              </a:ext>
            </a:extLst>
          </p:cNvPr>
          <p:cNvSpPr/>
          <p:nvPr/>
        </p:nvSpPr>
        <p:spPr>
          <a:xfrm>
            <a:off x="196947" y="3825361"/>
            <a:ext cx="10664218" cy="246497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endParaRPr lang="en-US" altLang="ja-JP" dirty="0">
              <a:solidFill>
                <a:schemeClr val="tx1"/>
              </a:solidFill>
            </a:endParaRPr>
          </a:p>
          <a:p>
            <a:r>
              <a:rPr lang="en-US" altLang="ja-JP" dirty="0">
                <a:solidFill>
                  <a:schemeClr val="tx1"/>
                </a:solidFill>
              </a:rPr>
              <a:t>【</a:t>
            </a:r>
            <a:r>
              <a:rPr lang="ja-JP" altLang="en-US" dirty="0">
                <a:solidFill>
                  <a:schemeClr val="tx1"/>
                </a:solidFill>
              </a:rPr>
              <a:t>約定締結金融機関</a:t>
            </a:r>
            <a:r>
              <a:rPr lang="en-US" altLang="ja-JP" dirty="0">
                <a:solidFill>
                  <a:schemeClr val="tx1"/>
                </a:solidFill>
              </a:rPr>
              <a:t>】</a:t>
            </a:r>
          </a:p>
          <a:p>
            <a:r>
              <a:rPr lang="ja-JP" altLang="en-US" dirty="0">
                <a:solidFill>
                  <a:schemeClr val="tx1"/>
                </a:solidFill>
              </a:rPr>
              <a:t>　債務保証制度を利用して借入れを受けられる金融機関は次のホームページに掲載されている金融機関となります。</a:t>
            </a:r>
            <a:endParaRPr lang="en-US" altLang="ja-JP" dirty="0">
              <a:solidFill>
                <a:schemeClr val="tx1"/>
              </a:solidFill>
            </a:endParaRPr>
          </a:p>
          <a:p>
            <a:r>
              <a:rPr lang="ja-JP" altLang="en-US" dirty="0">
                <a:solidFill>
                  <a:schemeClr val="tx1"/>
                </a:solidFill>
              </a:rPr>
              <a:t>　　　　　　</a:t>
            </a:r>
            <a:r>
              <a:rPr lang="en-US" altLang="ja-JP" dirty="0">
                <a:solidFill>
                  <a:schemeClr val="tx1"/>
                </a:solidFill>
                <a:hlinkClick r:id="rId3"/>
              </a:rPr>
              <a:t>https://www.uraja.or.jp/support/assurance/doc/a_finance.pdf</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　当協会債務保証制度により金融機関から借り入れをいただく場合には、当協会と当該金融機関との間あらかじめ、債務保証制度にかかる約定を締結いただいております。掲載されていない銀行、信用金庫及び信用組合からの借入れを希望される場合には、当協会プロジェクト業務部までご連絡ください。</a:t>
            </a:r>
            <a:endParaRPr lang="en-US" altLang="ja-JP" dirty="0">
              <a:solidFill>
                <a:schemeClr val="tx1"/>
              </a:solidFill>
            </a:endParaRPr>
          </a:p>
          <a:p>
            <a:r>
              <a:rPr kumimoji="1" lang="ja-JP" altLang="en-US" dirty="0">
                <a:solidFill>
                  <a:schemeClr val="tx1"/>
                </a:solidFill>
              </a:rPr>
              <a:t>　</a:t>
            </a:r>
          </a:p>
        </p:txBody>
      </p:sp>
    </p:spTree>
    <p:extLst>
      <p:ext uri="{BB962C8B-B14F-4D97-AF65-F5344CB8AC3E}">
        <p14:creationId xmlns:p14="http://schemas.microsoft.com/office/powerpoint/2010/main" val="284645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0" y="0"/>
            <a:ext cx="6294876"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中央三丁目１番地区</a:t>
            </a:r>
            <a:r>
              <a:rPr lang="ja-JP" altLang="en-US" sz="2000" b="1" dirty="0">
                <a:solidFill>
                  <a:srgbClr val="FFFFFF"/>
                </a:solidFill>
                <a:latin typeface="ＭＳ ゴシック" panose="020B0609070205080204" pitchFamily="49" charset="-128"/>
                <a:ea typeface="ＭＳ ゴシック" panose="020B0609070205080204" pitchFamily="49" charset="-128"/>
              </a:rPr>
              <a:t>市街地再開発事業（石巻市）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4" name="正方形/長方形 37"/>
          <p:cNvSpPr>
            <a:spLocks noChangeArrowheads="1"/>
          </p:cNvSpPr>
          <p:nvPr/>
        </p:nvSpPr>
        <p:spPr bwMode="auto">
          <a:xfrm>
            <a:off x="4917" y="442674"/>
            <a:ext cx="6274317" cy="1600438"/>
          </a:xfrm>
          <a:prstGeom prst="rect">
            <a:avLst/>
          </a:prstGeom>
          <a:solidFill>
            <a:schemeClr val="accent4">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Arial" panose="020B0604020202020204" pitchFamily="34" charset="0"/>
              </a:rPr>
              <a:t>　東日本大震災被災地の中心市街地における市街地再開発事業。</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　事業協力者が得にくい中、復興まちづくりを着実に進めていくため、調査設計計画費全体に対して金融機関からの資金調達が必要であったところ、金融機関からは債務保証を求められた。</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　本基金による債務保証制度を活用した結果、資金調達が可能となったことにより、事業を概ね予定通り進めることができ、被災地における震災復興市街地再開発事業のうち最も早く着工に至った。</a:t>
            </a:r>
          </a:p>
        </p:txBody>
      </p:sp>
      <p:sp>
        <p:nvSpPr>
          <p:cNvPr id="5" name="正方形/長方形 37"/>
          <p:cNvSpPr>
            <a:spLocks noChangeArrowheads="1"/>
          </p:cNvSpPr>
          <p:nvPr/>
        </p:nvSpPr>
        <p:spPr bwMode="auto">
          <a:xfrm>
            <a:off x="1" y="1993358"/>
            <a:ext cx="3690338" cy="1384995"/>
          </a:xfrm>
          <a:prstGeom prst="rect">
            <a:avLst/>
          </a:prstGeom>
          <a:solidFill>
            <a:schemeClr val="accent6">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面　積：約</a:t>
            </a:r>
            <a:r>
              <a:rPr lang="en-US" altLang="ja-JP" sz="1400" dirty="0">
                <a:latin typeface="ＭＳ Ｐゴシック" panose="020B0600070205080204" pitchFamily="50" charset="-128"/>
              </a:rPr>
              <a:t>0.5ha</a:t>
            </a:r>
            <a:r>
              <a:rPr lang="ja-JP" altLang="en-US" sz="1400" dirty="0" err="1">
                <a:latin typeface="ＭＳ Ｐゴシック" panose="020B0600070205080204" pitchFamily="50" charset="-128"/>
              </a:rPr>
              <a:t>、</a:t>
            </a:r>
            <a:r>
              <a:rPr lang="ja-JP" altLang="en-US" sz="1400" dirty="0">
                <a:latin typeface="ＭＳ Ｐゴシック" panose="020B0600070205080204" pitchFamily="50" charset="-128"/>
              </a:rPr>
              <a:t>　総事業費：約</a:t>
            </a:r>
            <a:r>
              <a:rPr lang="en-US" altLang="ja-JP" sz="1400" dirty="0">
                <a:latin typeface="ＭＳ Ｐゴシック" panose="020B0600070205080204" pitchFamily="50" charset="-128"/>
              </a:rPr>
              <a:t>23</a:t>
            </a:r>
            <a:r>
              <a:rPr lang="ja-JP" altLang="en-US" sz="1400" dirty="0">
                <a:latin typeface="ＭＳ Ｐゴシック" panose="020B0600070205080204" pitchFamily="50" charset="-128"/>
              </a:rPr>
              <a:t>億円</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債務保証額：初動期資金</a:t>
            </a:r>
            <a:r>
              <a:rPr lang="en-US" altLang="ja-JP" sz="1400" dirty="0">
                <a:latin typeface="ＭＳ Ｐゴシック" panose="020B0600070205080204" pitchFamily="50" charset="-128"/>
              </a:rPr>
              <a:t>23</a:t>
            </a:r>
            <a:r>
              <a:rPr lang="ja-JP" altLang="en-US" sz="1400" dirty="0">
                <a:latin typeface="ＭＳ Ｐゴシック" panose="020B0600070205080204" pitchFamily="50" charset="-128"/>
              </a:rPr>
              <a:t>百万円</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　　　　（住宅金融支援機構）</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主要用途：住宅、店舗、駐車場</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事業進捗：平成</a:t>
            </a:r>
            <a:r>
              <a:rPr lang="en-US" altLang="ja-JP" sz="1400" dirty="0">
                <a:latin typeface="ＭＳ Ｐゴシック" panose="020B0600070205080204" pitchFamily="50" charset="-128"/>
              </a:rPr>
              <a:t>26</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7</a:t>
            </a:r>
            <a:r>
              <a:rPr lang="ja-JP" altLang="en-US" sz="1400" dirty="0">
                <a:latin typeface="ＭＳ Ｐゴシック" panose="020B0600070205080204" pitchFamily="50" charset="-128"/>
              </a:rPr>
              <a:t>月着工</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27</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12</a:t>
            </a:r>
            <a:r>
              <a:rPr lang="ja-JP" altLang="en-US" sz="1400" dirty="0">
                <a:latin typeface="ＭＳ Ｐゴシック" panose="020B0600070205080204" pitchFamily="50" charset="-128"/>
              </a:rPr>
              <a:t>月竣工予定）</a:t>
            </a:r>
          </a:p>
        </p:txBody>
      </p:sp>
      <p:pic>
        <p:nvPicPr>
          <p:cNvPr id="6" name="Picture 64"/>
          <p:cNvPicPr>
            <a:picLocks noChangeAspect="1" noChangeArrowheads="1"/>
          </p:cNvPicPr>
          <p:nvPr/>
        </p:nvPicPr>
        <p:blipFill>
          <a:blip r:embed="rId2"/>
          <a:srcRect/>
          <a:stretch>
            <a:fillRect/>
          </a:stretch>
        </p:blipFill>
        <p:spPr bwMode="auto">
          <a:xfrm>
            <a:off x="3705981" y="1997102"/>
            <a:ext cx="2574973" cy="1377505"/>
          </a:xfrm>
          <a:prstGeom prst="rect">
            <a:avLst/>
          </a:prstGeom>
          <a:noFill/>
          <a:ln>
            <a:noFill/>
          </a:ln>
          <a:effectLst>
            <a:prstShdw prst="shdw17" dist="17961" dir="2700000">
              <a:schemeClr val="accent1">
                <a:gamma/>
                <a:shade val="60000"/>
                <a:invGamma/>
              </a:schemeClr>
            </a:prstShdw>
          </a:effectLst>
        </p:spPr>
      </p:pic>
      <p:sp>
        <p:nvSpPr>
          <p:cNvPr id="7" name="AutoShape 23"/>
          <p:cNvSpPr>
            <a:spLocks noChangeArrowheads="1"/>
          </p:cNvSpPr>
          <p:nvPr/>
        </p:nvSpPr>
        <p:spPr bwMode="auto">
          <a:xfrm>
            <a:off x="0" y="3390292"/>
            <a:ext cx="6323524"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丸亀町商店Ａ街区</a:t>
            </a:r>
            <a:r>
              <a:rPr lang="ja-JP" altLang="en-US" sz="2000" b="1" dirty="0">
                <a:solidFill>
                  <a:srgbClr val="FFFFFF"/>
                </a:solidFill>
                <a:latin typeface="ＭＳ ゴシック" panose="020B0609070205080204" pitchFamily="49" charset="-128"/>
                <a:ea typeface="ＭＳ ゴシック" panose="020B0609070205080204" pitchFamily="49" charset="-128"/>
              </a:rPr>
              <a:t>市街地再開発事業（高松市）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3"/>
          <a:stretch>
            <a:fillRect/>
          </a:stretch>
        </p:blipFill>
        <p:spPr>
          <a:xfrm>
            <a:off x="4649273" y="5631380"/>
            <a:ext cx="1667748" cy="1230649"/>
          </a:xfrm>
          <a:prstGeom prst="rect">
            <a:avLst/>
          </a:prstGeom>
        </p:spPr>
      </p:pic>
      <p:sp>
        <p:nvSpPr>
          <p:cNvPr id="9" name="正方形/長方形 8"/>
          <p:cNvSpPr/>
          <p:nvPr/>
        </p:nvSpPr>
        <p:spPr>
          <a:xfrm>
            <a:off x="0" y="5631381"/>
            <a:ext cx="4642770" cy="122662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ct val="0"/>
              </a:spcBef>
            </a:pPr>
            <a:r>
              <a:rPr lang="ja-JP" altLang="en-US" sz="1400" dirty="0">
                <a:latin typeface="ＭＳ Ｐゴシック" panose="020B0600070205080204" pitchFamily="50" charset="-128"/>
              </a:rPr>
              <a:t>面　積：約</a:t>
            </a:r>
            <a:r>
              <a:rPr lang="en-US" altLang="ja-JP" sz="1400" dirty="0">
                <a:latin typeface="ＭＳ Ｐゴシック" panose="020B0600070205080204" pitchFamily="50" charset="-128"/>
              </a:rPr>
              <a:t>0.44ha</a:t>
            </a:r>
          </a:p>
          <a:p>
            <a:pPr>
              <a:spcBef>
                <a:spcPct val="0"/>
              </a:spcBef>
            </a:pPr>
            <a:r>
              <a:rPr lang="ja-JP" altLang="en-US" sz="1400" dirty="0">
                <a:latin typeface="ＭＳ Ｐゴシック" panose="020B0600070205080204" pitchFamily="50" charset="-128"/>
              </a:rPr>
              <a:t>　　総事業費：約</a:t>
            </a:r>
            <a:r>
              <a:rPr lang="en-US" altLang="ja-JP" sz="1400" dirty="0">
                <a:latin typeface="ＭＳ Ｐゴシック" panose="020B0600070205080204" pitchFamily="50" charset="-128"/>
              </a:rPr>
              <a:t>65</a:t>
            </a:r>
            <a:r>
              <a:rPr lang="ja-JP" altLang="en-US" sz="1400" dirty="0">
                <a:latin typeface="ＭＳ Ｐゴシック" panose="020B0600070205080204" pitchFamily="50" charset="-128"/>
              </a:rPr>
              <a:t>億円</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債務保証額：初動期資金</a:t>
            </a:r>
            <a:r>
              <a:rPr lang="en-US" altLang="ja-JP" sz="1400" dirty="0">
                <a:latin typeface="ＭＳ Ｐゴシック" panose="020B0600070205080204" pitchFamily="50" charset="-128"/>
              </a:rPr>
              <a:t>100</a:t>
            </a:r>
            <a:r>
              <a:rPr lang="ja-JP" altLang="en-US" sz="1400" dirty="0">
                <a:latin typeface="ＭＳ Ｐゴシック" panose="020B0600070205080204" pitchFamily="50" charset="-128"/>
              </a:rPr>
              <a:t>百万円（信用金庫）</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主要用途：住宅、店舗、駐車場</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事業進捗：平成</a:t>
            </a:r>
            <a:r>
              <a:rPr lang="en-US" altLang="ja-JP" sz="1400" dirty="0">
                <a:latin typeface="ＭＳ Ｐゴシック" panose="020B0600070205080204" pitchFamily="50" charset="-128"/>
              </a:rPr>
              <a:t>17</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3</a:t>
            </a:r>
            <a:r>
              <a:rPr lang="ja-JP" altLang="en-US" sz="1400" dirty="0">
                <a:latin typeface="ＭＳ Ｐゴシック" panose="020B0600070205080204" pitchFamily="50" charset="-128"/>
              </a:rPr>
              <a:t>月着工、</a:t>
            </a:r>
            <a:r>
              <a:rPr lang="en-US" altLang="ja-JP" sz="1400" dirty="0">
                <a:latin typeface="ＭＳ Ｐゴシック" panose="020B0600070205080204" pitchFamily="50" charset="-128"/>
              </a:rPr>
              <a:t>18</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12</a:t>
            </a:r>
            <a:r>
              <a:rPr lang="ja-JP" altLang="en-US" sz="1400" dirty="0">
                <a:latin typeface="ＭＳ Ｐゴシック" panose="020B0600070205080204" pitchFamily="50" charset="-128"/>
              </a:rPr>
              <a:t>月竣工</a:t>
            </a:r>
          </a:p>
        </p:txBody>
      </p:sp>
      <p:sp>
        <p:nvSpPr>
          <p:cNvPr id="3" name="正方形/長方形 2"/>
          <p:cNvSpPr/>
          <p:nvPr/>
        </p:nvSpPr>
        <p:spPr>
          <a:xfrm>
            <a:off x="-2459" y="3841527"/>
            <a:ext cx="6312977" cy="178985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spcBef>
                <a:spcPct val="0"/>
              </a:spcBef>
            </a:pPr>
            <a:r>
              <a:rPr lang="ja-JP" altLang="en-US" sz="1600" dirty="0">
                <a:latin typeface="+mj-ea"/>
                <a:ea typeface="+mj-ea"/>
              </a:rPr>
              <a:t>　</a:t>
            </a:r>
            <a:r>
              <a:rPr lang="ja-JP" altLang="en-US" sz="1400" dirty="0">
                <a:latin typeface="+mj-ea"/>
                <a:ea typeface="+mj-ea"/>
              </a:rPr>
              <a:t>総延長日本最大規模の地方都市の商店街における市街地再開発事業。定期借地権方式の導入やエリアマネージメントなど先進的取組を行っている。</a:t>
            </a:r>
            <a:endParaRPr lang="en-US" altLang="ja-JP" sz="1400" dirty="0">
              <a:latin typeface="+mj-ea"/>
              <a:ea typeface="+mj-ea"/>
            </a:endParaRPr>
          </a:p>
          <a:p>
            <a:pPr>
              <a:spcBef>
                <a:spcPct val="0"/>
              </a:spcBef>
            </a:pPr>
            <a:r>
              <a:rPr lang="ja-JP" altLang="en-US" sz="1400" dirty="0">
                <a:latin typeface="+mj-ea"/>
                <a:ea typeface="+mj-ea"/>
              </a:rPr>
              <a:t>　キーテナントを想定せず、地権者出資法人による保留床取得を行い、同法人による事業後のマネジメントも想定した事業であり、準備期間における調査設計計画費及び運営資金について、準備組合が地元信用金庫からの借入れにあたり、債務保証を求められ、本債務保証制度を活用。</a:t>
            </a:r>
            <a:endParaRPr lang="en-US" altLang="ja-JP" sz="1400" dirty="0">
              <a:latin typeface="+mj-ea"/>
              <a:ea typeface="+mj-ea"/>
            </a:endParaRPr>
          </a:p>
          <a:p>
            <a:pPr>
              <a:spcBef>
                <a:spcPct val="0"/>
              </a:spcBef>
            </a:pPr>
            <a:r>
              <a:rPr lang="ja-JP" altLang="en-US" sz="1400" dirty="0">
                <a:latin typeface="+mj-ea"/>
                <a:ea typeface="+mj-ea"/>
              </a:rPr>
              <a:t>　先進的取組であることもあり、検討期間に時間を要し、融資期間が延長されたが、債務保証期間についても柔軟に延長を行うことにより、事業の円滑な推進を支援。</a:t>
            </a:r>
          </a:p>
        </p:txBody>
      </p:sp>
      <p:sp>
        <p:nvSpPr>
          <p:cNvPr id="10" name="AutoShape 23"/>
          <p:cNvSpPr>
            <a:spLocks noChangeArrowheads="1"/>
          </p:cNvSpPr>
          <p:nvPr/>
        </p:nvSpPr>
        <p:spPr bwMode="auto">
          <a:xfrm>
            <a:off x="6310518" y="0"/>
            <a:ext cx="5897122"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富士マンション建替え事業（新潟市）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a:blip r:embed="rId4"/>
          <a:stretch>
            <a:fillRect/>
          </a:stretch>
        </p:blipFill>
        <p:spPr>
          <a:xfrm>
            <a:off x="10394518" y="1981706"/>
            <a:ext cx="1784471" cy="1389339"/>
          </a:xfrm>
          <a:prstGeom prst="rect">
            <a:avLst/>
          </a:prstGeom>
        </p:spPr>
      </p:pic>
      <p:sp>
        <p:nvSpPr>
          <p:cNvPr id="13" name="正方形/長方形 12"/>
          <p:cNvSpPr/>
          <p:nvPr/>
        </p:nvSpPr>
        <p:spPr>
          <a:xfrm>
            <a:off x="6310517" y="1988510"/>
            <a:ext cx="4068359" cy="1382536"/>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ja-JP" altLang="en-US" sz="1400" dirty="0">
                <a:solidFill>
                  <a:schemeClr val="tx1"/>
                </a:solidFill>
                <a:latin typeface="ＭＳ Ｐゴシック" panose="020B0600070205080204" pitchFamily="50" charset="-128"/>
              </a:rPr>
              <a:t>面　積：約</a:t>
            </a:r>
            <a:r>
              <a:rPr lang="en-US" altLang="ja-JP" sz="1400" dirty="0">
                <a:solidFill>
                  <a:schemeClr val="tx1"/>
                </a:solidFill>
                <a:latin typeface="ＭＳ Ｐゴシック" panose="020B0600070205080204" pitchFamily="50" charset="-128"/>
              </a:rPr>
              <a:t>0.5ha</a:t>
            </a:r>
          </a:p>
          <a:p>
            <a:pPr>
              <a:spcBef>
                <a:spcPct val="0"/>
              </a:spcBef>
            </a:pPr>
            <a:r>
              <a:rPr lang="ja-JP" altLang="en-US" sz="1400" dirty="0">
                <a:solidFill>
                  <a:schemeClr val="tx1"/>
                </a:solidFill>
                <a:latin typeface="ＭＳ Ｐゴシック" panose="020B0600070205080204" pitchFamily="50" charset="-128"/>
              </a:rPr>
              <a:t>　　総事業費：約</a:t>
            </a:r>
            <a:r>
              <a:rPr lang="en-US" altLang="ja-JP" sz="1400" dirty="0">
                <a:solidFill>
                  <a:schemeClr val="tx1"/>
                </a:solidFill>
                <a:latin typeface="ＭＳ Ｐゴシック" panose="020B0600070205080204" pitchFamily="50" charset="-128"/>
              </a:rPr>
              <a:t>23</a:t>
            </a:r>
            <a:r>
              <a:rPr lang="ja-JP" altLang="en-US" sz="1400" dirty="0">
                <a:solidFill>
                  <a:schemeClr val="tx1"/>
                </a:solidFill>
                <a:latin typeface="ＭＳ Ｐゴシック" panose="020B0600070205080204" pitchFamily="50" charset="-128"/>
              </a:rPr>
              <a:t>億円</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債務保証額：初動期資金</a:t>
            </a:r>
            <a:r>
              <a:rPr lang="en-US" altLang="ja-JP" sz="1400" dirty="0">
                <a:solidFill>
                  <a:schemeClr val="tx1"/>
                </a:solidFill>
                <a:latin typeface="ＭＳ Ｐゴシック" panose="020B0600070205080204" pitchFamily="50" charset="-128"/>
              </a:rPr>
              <a:t>129</a:t>
            </a:r>
            <a:r>
              <a:rPr lang="ja-JP" altLang="en-US" sz="1400" dirty="0">
                <a:solidFill>
                  <a:schemeClr val="tx1"/>
                </a:solidFill>
                <a:latin typeface="ＭＳ Ｐゴシック" panose="020B0600070205080204" pitchFamily="50" charset="-128"/>
              </a:rPr>
              <a:t>百万円</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　　　　　（地方銀行）</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主要用途：住宅、店舗、事務所</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事業進捗：平成</a:t>
            </a:r>
            <a:r>
              <a:rPr lang="en-US" altLang="ja-JP" sz="1400" dirty="0">
                <a:solidFill>
                  <a:schemeClr val="tx1"/>
                </a:solidFill>
                <a:latin typeface="ＭＳ Ｐゴシック" panose="020B0600070205080204" pitchFamily="50" charset="-128"/>
              </a:rPr>
              <a:t>18</a:t>
            </a:r>
            <a:r>
              <a:rPr lang="ja-JP" altLang="en-US" sz="1400" dirty="0">
                <a:solidFill>
                  <a:schemeClr val="tx1"/>
                </a:solidFill>
                <a:latin typeface="ＭＳ Ｐゴシック" panose="020B0600070205080204" pitchFamily="50" charset="-128"/>
              </a:rPr>
              <a:t>年</a:t>
            </a:r>
            <a:r>
              <a:rPr lang="en-US" altLang="ja-JP" sz="1400" dirty="0">
                <a:solidFill>
                  <a:schemeClr val="tx1"/>
                </a:solidFill>
                <a:latin typeface="ＭＳ Ｐゴシック" panose="020B0600070205080204" pitchFamily="50" charset="-128"/>
              </a:rPr>
              <a:t>12</a:t>
            </a:r>
            <a:r>
              <a:rPr lang="ja-JP" altLang="en-US" sz="1400" dirty="0">
                <a:solidFill>
                  <a:schemeClr val="tx1"/>
                </a:solidFill>
                <a:latin typeface="ＭＳ Ｐゴシック" panose="020B0600070205080204" pitchFamily="50" charset="-128"/>
              </a:rPr>
              <a:t>月着工、</a:t>
            </a:r>
            <a:r>
              <a:rPr lang="en-US" altLang="ja-JP" sz="1400" dirty="0">
                <a:solidFill>
                  <a:schemeClr val="tx1"/>
                </a:solidFill>
                <a:latin typeface="ＭＳ Ｐゴシック" panose="020B0600070205080204" pitchFamily="50" charset="-128"/>
              </a:rPr>
              <a:t>20</a:t>
            </a:r>
            <a:r>
              <a:rPr lang="ja-JP" altLang="en-US" sz="1400" dirty="0">
                <a:solidFill>
                  <a:schemeClr val="tx1"/>
                </a:solidFill>
                <a:latin typeface="ＭＳ Ｐゴシック" panose="020B0600070205080204" pitchFamily="50" charset="-128"/>
              </a:rPr>
              <a:t>年</a:t>
            </a:r>
            <a:r>
              <a:rPr lang="en-US" altLang="ja-JP" sz="1400" dirty="0">
                <a:solidFill>
                  <a:schemeClr val="tx1"/>
                </a:solidFill>
                <a:latin typeface="ＭＳ Ｐゴシック" panose="020B0600070205080204" pitchFamily="50" charset="-128"/>
              </a:rPr>
              <a:t>3</a:t>
            </a:r>
            <a:r>
              <a:rPr lang="ja-JP" altLang="en-US" sz="1400" dirty="0">
                <a:solidFill>
                  <a:schemeClr val="tx1"/>
                </a:solidFill>
                <a:latin typeface="ＭＳ Ｐゴシック" panose="020B0600070205080204" pitchFamily="50" charset="-128"/>
              </a:rPr>
              <a:t>月竣工</a:t>
            </a:r>
          </a:p>
        </p:txBody>
      </p:sp>
      <p:sp>
        <p:nvSpPr>
          <p:cNvPr id="12" name="正方形/長方形 11"/>
          <p:cNvSpPr/>
          <p:nvPr/>
        </p:nvSpPr>
        <p:spPr>
          <a:xfrm>
            <a:off x="6294876" y="442673"/>
            <a:ext cx="5897122" cy="1539033"/>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　地方都市の中心市街地におけるマンション建替法に基づくマンション建替事業。</a:t>
            </a:r>
            <a:endParaRPr kumimoji="1" lang="en-US" altLang="ja-JP" sz="1400" dirty="0"/>
          </a:p>
          <a:p>
            <a:r>
              <a:rPr lang="ja-JP" altLang="en-US" sz="1400" dirty="0"/>
              <a:t>　居住者で構成されるマンション組合による建替え事業であり、事業協力者なしに自己資金で事業を行うため、調査設計計画費及び転出者のマンション買取費用に要する不足分の資金について、金融機関からの資金調達が必要であったところ、地元銀行の融資が得られることになったが、その際、債務保証が条件となり、本債務保証制度を活用。</a:t>
            </a:r>
            <a:endParaRPr lang="en-US" altLang="ja-JP" sz="1400" dirty="0"/>
          </a:p>
        </p:txBody>
      </p:sp>
      <p:pic>
        <p:nvPicPr>
          <p:cNvPr id="18" name="図 17"/>
          <p:cNvPicPr>
            <a:picLocks noChangeAspect="1"/>
          </p:cNvPicPr>
          <p:nvPr/>
        </p:nvPicPr>
        <p:blipFill>
          <a:blip r:embed="rId5"/>
          <a:stretch>
            <a:fillRect/>
          </a:stretch>
        </p:blipFill>
        <p:spPr>
          <a:xfrm>
            <a:off x="10509670" y="5531930"/>
            <a:ext cx="1682330" cy="1326069"/>
          </a:xfrm>
          <a:prstGeom prst="rect">
            <a:avLst/>
          </a:prstGeom>
        </p:spPr>
      </p:pic>
      <p:sp>
        <p:nvSpPr>
          <p:cNvPr id="20" name="AutoShape 23"/>
          <p:cNvSpPr>
            <a:spLocks noChangeArrowheads="1"/>
          </p:cNvSpPr>
          <p:nvPr/>
        </p:nvSpPr>
        <p:spPr bwMode="auto">
          <a:xfrm>
            <a:off x="6294876" y="3396554"/>
            <a:ext cx="5868471"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常盤・栄地区市街地再開発事業（佐世保市）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323524" y="5531930"/>
            <a:ext cx="4237152" cy="132606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面積 ： 約</a:t>
            </a:r>
            <a:r>
              <a:rPr lang="en-US" altLang="zh-TW" sz="1400" dirty="0">
                <a:latin typeface="ＭＳ Ｐゴシック" panose="020B0600070205080204" pitchFamily="50" charset="-128"/>
                <a:ea typeface="ＭＳ Ｐゴシック" panose="020B0600070205080204" pitchFamily="50" charset="-128"/>
              </a:rPr>
              <a:t>0.86ha</a:t>
            </a:r>
          </a:p>
          <a:p>
            <a:r>
              <a:rPr lang="zh-TW" altLang="en-US" sz="1400" dirty="0">
                <a:latin typeface="ＭＳ Ｐゴシック" panose="020B0600070205080204" pitchFamily="50" charset="-128"/>
                <a:ea typeface="ＭＳ Ｐゴシック" panose="020B0600070205080204" pitchFamily="50" charset="-128"/>
              </a:rPr>
              <a:t>総事業費 ： 約</a:t>
            </a:r>
            <a:r>
              <a:rPr lang="en-US" altLang="zh-TW" sz="1400" dirty="0">
                <a:latin typeface="ＭＳ Ｐゴシック" panose="020B0600070205080204" pitchFamily="50" charset="-128"/>
                <a:ea typeface="ＭＳ Ｐゴシック" panose="020B0600070205080204" pitchFamily="50" charset="-128"/>
              </a:rPr>
              <a:t>107</a:t>
            </a:r>
            <a:r>
              <a:rPr lang="ja-JP" altLang="en-US" sz="1400" dirty="0">
                <a:latin typeface="ＭＳ Ｐゴシック" panose="020B0600070205080204" pitchFamily="50" charset="-128"/>
                <a:ea typeface="ＭＳ Ｐゴシック" panose="020B0600070205080204" pitchFamily="50" charset="-128"/>
              </a:rPr>
              <a:t>億円</a:t>
            </a:r>
            <a:endParaRPr lang="zh-TW" altLang="en-US"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債務保証額 ： </a:t>
            </a:r>
            <a:r>
              <a:rPr lang="ja-JP" altLang="en-US" sz="1400" dirty="0">
                <a:latin typeface="ＭＳ Ｐゴシック" panose="020B0600070205080204" pitchFamily="50" charset="-128"/>
                <a:ea typeface="ＭＳ Ｐゴシック" panose="020B0600070205080204" pitchFamily="50" charset="-128"/>
              </a:rPr>
              <a:t>初動期資金延べ</a:t>
            </a:r>
            <a:r>
              <a:rPr lang="en-US" altLang="ja-JP" sz="1400" dirty="0">
                <a:latin typeface="ＭＳ Ｐゴシック" panose="020B0600070205080204" pitchFamily="50" charset="-128"/>
                <a:ea typeface="ＭＳ Ｐゴシック" panose="020B0600070205080204" pitchFamily="50" charset="-128"/>
              </a:rPr>
              <a:t>6.4</a:t>
            </a:r>
            <a:r>
              <a:rPr lang="ja-JP" altLang="en-US" sz="1400" dirty="0">
                <a:latin typeface="ＭＳ Ｐゴシック" panose="020B0600070205080204" pitchFamily="50" charset="-128"/>
                <a:ea typeface="ＭＳ Ｐゴシック" panose="020B0600070205080204" pitchFamily="50" charset="-128"/>
              </a:rPr>
              <a:t>億円（地方銀行、信用組合、商工中金、住宅金融支援機構）</a:t>
            </a:r>
            <a:endParaRPr lang="zh-TW" altLang="en-US"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主要用途 ： 住宅</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商業・業務施設、高齢者施設等　　竣工 ： </a:t>
            </a:r>
            <a:r>
              <a:rPr lang="zh-TW" altLang="en-US" sz="1400" dirty="0">
                <a:latin typeface="ＭＳ Ｐゴシック" panose="020B0600070205080204" pitchFamily="50" charset="-128"/>
                <a:ea typeface="ＭＳ Ｐゴシック" panose="020B0600070205080204" pitchFamily="50" charset="-128"/>
              </a:rPr>
              <a:t>平成</a:t>
            </a:r>
            <a:r>
              <a:rPr lang="en-US" altLang="zh-TW" sz="1400" dirty="0">
                <a:latin typeface="ＭＳ Ｐゴシック" panose="020B0600070205080204" pitchFamily="50" charset="-128"/>
                <a:ea typeface="ＭＳ Ｐゴシック" panose="020B0600070205080204" pitchFamily="50" charset="-128"/>
              </a:rPr>
              <a:t>26</a:t>
            </a:r>
            <a:r>
              <a:rPr lang="zh-TW"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10</a:t>
            </a:r>
            <a:r>
              <a:rPr lang="zh-TW" altLang="en-US" sz="14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竣工</a:t>
            </a:r>
            <a:endParaRPr lang="zh-TW" altLang="en-US" sz="14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6323527" y="3841527"/>
            <a:ext cx="5868473" cy="168414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t>　</a:t>
            </a:r>
            <a:r>
              <a:rPr lang="ja-JP" altLang="en-US" sz="1400" dirty="0"/>
              <a:t>佐世保市の中心市街地の商店街中心部における市街地再開発事業。</a:t>
            </a:r>
            <a:endParaRPr lang="en-US" altLang="ja-JP" sz="1400" dirty="0"/>
          </a:p>
          <a:p>
            <a:r>
              <a:rPr lang="ja-JP" altLang="en-US" sz="1400" dirty="0"/>
              <a:t>事業環境の変化により、計画変更が重なり、事業協力者も立て替えが困難となったことから、調査設計計画費の金融機関借入れが必要となり、金融機関から債務保証を求められ、本基金による債務保証制度を活用。</a:t>
            </a:r>
            <a:endParaRPr lang="en-US" altLang="ja-JP" sz="1400" dirty="0"/>
          </a:p>
          <a:p>
            <a:r>
              <a:rPr lang="ja-JP" altLang="en-US" sz="1400" dirty="0"/>
              <a:t>　その後、リーマンショック等による計画見直しや遅延に伴う調査設計計画費や移転補償費等の追加資金調達に当たっても、債務保証制度を活用して金融機関借入れを行い、事業を継続、完了することができた。</a:t>
            </a:r>
          </a:p>
        </p:txBody>
      </p:sp>
    </p:spTree>
    <p:extLst>
      <p:ext uri="{BB962C8B-B14F-4D97-AF65-F5344CB8AC3E}">
        <p14:creationId xmlns:p14="http://schemas.microsoft.com/office/powerpoint/2010/main" val="843725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2802</TotalTime>
  <Words>1373</Words>
  <Application>Microsoft Office PowerPoint</Application>
  <PresentationFormat>ワイド画面</PresentationFormat>
  <Paragraphs>70</Paragraphs>
  <Slides>7</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ＭＳ Ｐゴシック</vt:lpstr>
      <vt:lpstr>ＭＳ ゴシック</vt:lpstr>
      <vt:lpstr>Arial</vt:lpstr>
      <vt:lpstr>Calibri</vt:lpstr>
      <vt:lpstr>Calibri Light</vt:lpstr>
      <vt:lpstr>Office テーマ</vt:lpstr>
      <vt:lpstr>民間再開発促進基金による 債務保証制度の概要と活用事例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民間再開発促進基金事業の実績と現況</dc:title>
  <dc:creator>1</dc:creator>
  <cp:lastModifiedBy>佐藤久教</cp:lastModifiedBy>
  <cp:revision>237</cp:revision>
  <cp:lastPrinted>2026-04-01T04:19:22Z</cp:lastPrinted>
  <dcterms:created xsi:type="dcterms:W3CDTF">2015-03-16T02:12:20Z</dcterms:created>
  <dcterms:modified xsi:type="dcterms:W3CDTF">2026-04-01T04:51:00Z</dcterms:modified>
</cp:coreProperties>
</file>